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3"/>
  </p:notesMasterIdLst>
  <p:sldIdLst>
    <p:sldId id="371" r:id="rId2"/>
    <p:sldId id="299" r:id="rId3"/>
    <p:sldId id="300" r:id="rId4"/>
    <p:sldId id="552" r:id="rId5"/>
    <p:sldId id="581" r:id="rId6"/>
    <p:sldId id="582" r:id="rId7"/>
    <p:sldId id="583" r:id="rId8"/>
    <p:sldId id="584" r:id="rId9"/>
    <p:sldId id="585" r:id="rId10"/>
    <p:sldId id="586" r:id="rId11"/>
    <p:sldId id="536" r:id="rId12"/>
    <p:sldId id="537" r:id="rId13"/>
    <p:sldId id="553" r:id="rId14"/>
    <p:sldId id="554" r:id="rId15"/>
    <p:sldId id="555" r:id="rId16"/>
    <p:sldId id="556" r:id="rId17"/>
    <p:sldId id="557" r:id="rId18"/>
    <p:sldId id="558" r:id="rId19"/>
    <p:sldId id="559" r:id="rId20"/>
    <p:sldId id="560" r:id="rId21"/>
    <p:sldId id="561" r:id="rId22"/>
    <p:sldId id="562" r:id="rId23"/>
    <p:sldId id="563" r:id="rId24"/>
    <p:sldId id="564" r:id="rId25"/>
    <p:sldId id="565" r:id="rId26"/>
    <p:sldId id="566" r:id="rId27"/>
    <p:sldId id="567" r:id="rId28"/>
    <p:sldId id="568" r:id="rId29"/>
    <p:sldId id="574" r:id="rId30"/>
    <p:sldId id="575" r:id="rId31"/>
    <p:sldId id="573" r:id="rId32"/>
    <p:sldId id="576" r:id="rId33"/>
    <p:sldId id="570" r:id="rId34"/>
    <p:sldId id="577" r:id="rId35"/>
    <p:sldId id="569" r:id="rId36"/>
    <p:sldId id="579" r:id="rId37"/>
    <p:sldId id="580" r:id="rId38"/>
    <p:sldId id="578" r:id="rId39"/>
    <p:sldId id="274" r:id="rId40"/>
    <p:sldId id="298" r:id="rId41"/>
    <p:sldId id="400"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1" autoAdjust="0"/>
    <p:restoredTop sz="94660"/>
  </p:normalViewPr>
  <p:slideViewPr>
    <p:cSldViewPr>
      <p:cViewPr varScale="1">
        <p:scale>
          <a:sx n="63" d="100"/>
          <a:sy n="63" d="100"/>
        </p:scale>
        <p:origin x="788" y="6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ttman, Barry" userId="bff186cd-6ce8-41ba-8e8c-e85cdef216de" providerId="ADAL" clId="{65A5E154-9AD0-4202-9511-C303F747BF92}"/>
    <pc:docChg chg="addSld modSld">
      <pc:chgData name="Wittman, Barry" userId="bff186cd-6ce8-41ba-8e8c-e85cdef216de" providerId="ADAL" clId="{65A5E154-9AD0-4202-9511-C303F747BF92}" dt="2024-11-12T14:13:51.181" v="44" actId="20577"/>
      <pc:docMkLst>
        <pc:docMk/>
      </pc:docMkLst>
      <pc:sldChg chg="modSp add">
        <pc:chgData name="Wittman, Barry" userId="bff186cd-6ce8-41ba-8e8c-e85cdef216de" providerId="ADAL" clId="{65A5E154-9AD0-4202-9511-C303F747BF92}" dt="2024-11-12T14:13:24.169" v="43" actId="20577"/>
        <pc:sldMkLst>
          <pc:docMk/>
          <pc:sldMk cId="3040031086" sldId="581"/>
        </pc:sldMkLst>
        <pc:spChg chg="mod">
          <ac:chgData name="Wittman, Barry" userId="bff186cd-6ce8-41ba-8e8c-e85cdef216de" providerId="ADAL" clId="{65A5E154-9AD0-4202-9511-C303F747BF92}" dt="2024-11-12T14:13:24.169" v="43" actId="20577"/>
          <ac:spMkLst>
            <pc:docMk/>
            <pc:sldMk cId="3040031086" sldId="581"/>
            <ac:spMk id="2" creationId="{D952BE0D-97ED-414D-AC0F-10D681D7A008}"/>
          </ac:spMkLst>
        </pc:spChg>
      </pc:sldChg>
      <pc:sldChg chg="modSp add">
        <pc:chgData name="Wittman, Barry" userId="bff186cd-6ce8-41ba-8e8c-e85cdef216de" providerId="ADAL" clId="{65A5E154-9AD0-4202-9511-C303F747BF92}" dt="2024-11-12T14:13:51.181" v="44" actId="20577"/>
        <pc:sldMkLst>
          <pc:docMk/>
          <pc:sldMk cId="3697899283" sldId="582"/>
        </pc:sldMkLst>
        <pc:spChg chg="mod">
          <ac:chgData name="Wittman, Barry" userId="bff186cd-6ce8-41ba-8e8c-e85cdef216de" providerId="ADAL" clId="{65A5E154-9AD0-4202-9511-C303F747BF92}" dt="2024-11-12T14:13:51.181" v="44" actId="20577"/>
          <ac:spMkLst>
            <pc:docMk/>
            <pc:sldMk cId="3697899283" sldId="582"/>
            <ac:spMk id="3" creationId="{9EC74FD9-CF22-429A-844C-FC165742CE7C}"/>
          </ac:spMkLst>
        </pc:spChg>
      </pc:sldChg>
      <pc:sldChg chg="add">
        <pc:chgData name="Wittman, Barry" userId="bff186cd-6ce8-41ba-8e8c-e85cdef216de" providerId="ADAL" clId="{65A5E154-9AD0-4202-9511-C303F747BF92}" dt="2024-11-12T14:13:00.887" v="1"/>
        <pc:sldMkLst>
          <pc:docMk/>
          <pc:sldMk cId="4218117036" sldId="583"/>
        </pc:sldMkLst>
      </pc:sldChg>
      <pc:sldChg chg="add">
        <pc:chgData name="Wittman, Barry" userId="bff186cd-6ce8-41ba-8e8c-e85cdef216de" providerId="ADAL" clId="{65A5E154-9AD0-4202-9511-C303F747BF92}" dt="2024-11-12T14:13:00.887" v="1"/>
        <pc:sldMkLst>
          <pc:docMk/>
          <pc:sldMk cId="491304507" sldId="584"/>
        </pc:sldMkLst>
      </pc:sldChg>
      <pc:sldChg chg="add">
        <pc:chgData name="Wittman, Barry" userId="bff186cd-6ce8-41ba-8e8c-e85cdef216de" providerId="ADAL" clId="{65A5E154-9AD0-4202-9511-C303F747BF92}" dt="2024-11-12T14:13:00.887" v="1"/>
        <pc:sldMkLst>
          <pc:docMk/>
          <pc:sldMk cId="159177090" sldId="585"/>
        </pc:sldMkLst>
      </pc:sldChg>
      <pc:sldChg chg="add">
        <pc:chgData name="Wittman, Barry" userId="bff186cd-6ce8-41ba-8e8c-e85cdef216de" providerId="ADAL" clId="{65A5E154-9AD0-4202-9511-C303F747BF92}" dt="2024-11-12T14:13:00.887" v="1"/>
        <pc:sldMkLst>
          <pc:docMk/>
          <pc:sldMk cId="2860412043" sldId="58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7FE8EF-7E1D-4CC2-BD9F-B1936C0AC818}" type="datetimeFigureOut">
              <a:rPr lang="en-US" smtClean="0"/>
              <a:pPr/>
              <a:t>11/13/2024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068796-915B-4F4F-972A-93A5DBC2787E}" type="slidenum">
              <a:rPr lang="en-US" smtClean="0"/>
              <a:pPr/>
              <a:t>‹#›</a:t>
            </a:fld>
            <a:endParaRPr lang="en-US"/>
          </a:p>
        </p:txBody>
      </p:sp>
    </p:spTree>
    <p:extLst>
      <p:ext uri="{BB962C8B-B14F-4D97-AF65-F5344CB8AC3E}">
        <p14:creationId xmlns:p14="http://schemas.microsoft.com/office/powerpoint/2010/main" val="2827147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1068796-915B-4F4F-972A-93A5DBC2787E}" type="slidenum">
              <a:rPr lang="en-US" smtClean="0"/>
              <a:pPr/>
              <a:t>1</a:t>
            </a:fld>
            <a:endParaRPr lang="en-US"/>
          </a:p>
        </p:txBody>
      </p:sp>
    </p:spTree>
    <p:extLst>
      <p:ext uri="{BB962C8B-B14F-4D97-AF65-F5344CB8AC3E}">
        <p14:creationId xmlns:p14="http://schemas.microsoft.com/office/powerpoint/2010/main" val="978184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1068796-915B-4F4F-972A-93A5DBC2787E}" type="slidenum">
              <a:rPr lang="en-US" smtClean="0"/>
              <a:pPr/>
              <a:t>21</a:t>
            </a:fld>
            <a:endParaRPr lang="en-US"/>
          </a:p>
        </p:txBody>
      </p:sp>
    </p:spTree>
    <p:extLst>
      <p:ext uri="{BB962C8B-B14F-4D97-AF65-F5344CB8AC3E}">
        <p14:creationId xmlns:p14="http://schemas.microsoft.com/office/powerpoint/2010/main" val="6196856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1068796-915B-4F4F-972A-93A5DBC2787E}" type="slidenum">
              <a:rPr lang="en-US" smtClean="0"/>
              <a:pPr/>
              <a:t>22</a:t>
            </a:fld>
            <a:endParaRPr lang="en-US"/>
          </a:p>
        </p:txBody>
      </p:sp>
    </p:spTree>
    <p:extLst>
      <p:ext uri="{BB962C8B-B14F-4D97-AF65-F5344CB8AC3E}">
        <p14:creationId xmlns:p14="http://schemas.microsoft.com/office/powerpoint/2010/main" val="26825637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1068796-915B-4F4F-972A-93A5DBC2787E}" type="slidenum">
              <a:rPr lang="en-US" smtClean="0"/>
              <a:pPr/>
              <a:t>23</a:t>
            </a:fld>
            <a:endParaRPr lang="en-US"/>
          </a:p>
        </p:txBody>
      </p:sp>
    </p:spTree>
    <p:extLst>
      <p:ext uri="{BB962C8B-B14F-4D97-AF65-F5344CB8AC3E}">
        <p14:creationId xmlns:p14="http://schemas.microsoft.com/office/powerpoint/2010/main" val="3432918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1068796-915B-4F4F-972A-93A5DBC2787E}" type="slidenum">
              <a:rPr lang="en-US" smtClean="0"/>
              <a:pPr/>
              <a:t>24</a:t>
            </a:fld>
            <a:endParaRPr lang="en-US"/>
          </a:p>
        </p:txBody>
      </p:sp>
    </p:spTree>
    <p:extLst>
      <p:ext uri="{BB962C8B-B14F-4D97-AF65-F5344CB8AC3E}">
        <p14:creationId xmlns:p14="http://schemas.microsoft.com/office/powerpoint/2010/main" val="4117023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8A57E976-8075-4937-B12C-3CC32E54B430}" type="datetimeFigureOut">
              <a:rPr lang="en-US" smtClean="0"/>
              <a:pPr/>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11/13/2024</a:t>
            </a:fld>
            <a:endParaRPr lang="en-US"/>
          </a:p>
        </p:txBody>
      </p:sp>
      <p:sp>
        <p:nvSpPr>
          <p:cNvPr id="5" name="Footer Placeholder 4"/>
          <p:cNvSpPr>
            <a:spLocks noGrp="1"/>
          </p:cNvSpPr>
          <p:nvPr>
            <p:ph type="ftr" sz="quarter" idx="11"/>
          </p:nvPr>
        </p:nvSpPr>
        <p:spPr>
          <a:xfrm>
            <a:off x="3520796" y="6377460"/>
            <a:ext cx="5115205" cy="365125"/>
          </a:xfrm>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A57E976-8075-4937-B12C-3CC32E54B430}" type="datetimeFigureOut">
              <a:rPr lang="en-US" smtClean="0"/>
              <a:pPr/>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57E976-8075-4937-B12C-3CC32E54B430}" type="datetimeFigureOut">
              <a:rPr lang="en-US" smtClean="0"/>
              <a:pPr/>
              <a:t>11/13/2024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A57E976-8075-4937-B12C-3CC32E54B430}" type="datetimeFigureOut">
              <a:rPr lang="en-US" smtClean="0"/>
              <a:pPr/>
              <a:t>11/13/2024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A57E976-8075-4937-B12C-3CC32E54B430}" type="datetimeFigureOut">
              <a:rPr lang="en-US" smtClean="0"/>
              <a:pPr/>
              <a:t>11/13/2024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7E976-8075-4937-B12C-3CC32E54B430}" type="datetimeFigureOut">
              <a:rPr lang="en-US" smtClean="0"/>
              <a:pPr/>
              <a:t>11/13/2024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A57E976-8075-4937-B12C-3CC32E54B430}" type="datetimeFigureOut">
              <a:rPr lang="en-US" smtClean="0"/>
              <a:pPr/>
              <a:t>11/13/2024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8A57E976-8075-4937-B12C-3CC32E54B430}" type="datetimeFigureOut">
              <a:rPr lang="en-US" smtClean="0"/>
              <a:pPr/>
              <a:t>11/13/2024</a:t>
            </a:fld>
            <a:endParaRPr lang="en-US"/>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11119104" y="1170432"/>
            <a:ext cx="978485" cy="201168"/>
          </a:xfrm>
        </p:spPr>
        <p:txBody>
          <a:bodyPr/>
          <a:lstStyle/>
          <a:p>
            <a:fld id="{DF7B3FC0-58E1-4035-BA6F-4BC11C5567A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A57E976-8075-4937-B12C-3CC32E54B430}" type="datetimeFigureOut">
              <a:rPr lang="en-US" smtClean="0"/>
              <a:pPr/>
              <a:t>11/13/2024</a:t>
            </a:fld>
            <a:endParaRPr lang="en-US"/>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F7B3FC0-58E1-4035-BA6F-4BC11C5567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 3100</a:t>
            </a:r>
          </a:p>
        </p:txBody>
      </p:sp>
      <p:sp>
        <p:nvSpPr>
          <p:cNvPr id="3" name="Subtitle 2"/>
          <p:cNvSpPr>
            <a:spLocks noGrp="1"/>
          </p:cNvSpPr>
          <p:nvPr>
            <p:ph type="subTitle" idx="1"/>
          </p:nvPr>
        </p:nvSpPr>
        <p:spPr/>
        <p:txBody>
          <a:bodyPr/>
          <a:lstStyle/>
          <a:p>
            <a:r>
              <a:rPr lang="en-US" dirty="0"/>
              <a:t>Week 12 - Wednesday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48C5E2A-DCDE-4BA6-AC7E-DD192F48740D}"/>
              </a:ext>
            </a:extLst>
          </p:cNvPr>
          <p:cNvPicPr>
            <a:picLocks noChangeAspect="1"/>
          </p:cNvPicPr>
          <p:nvPr/>
        </p:nvPicPr>
        <p:blipFill>
          <a:blip r:embed="rId2"/>
          <a:stretch>
            <a:fillRect/>
          </a:stretch>
        </p:blipFill>
        <p:spPr>
          <a:xfrm>
            <a:off x="6834464" y="4343400"/>
            <a:ext cx="5357536" cy="2438400"/>
          </a:xfrm>
          <a:prstGeom prst="rect">
            <a:avLst/>
          </a:prstGeom>
        </p:spPr>
      </p:pic>
      <p:sp>
        <p:nvSpPr>
          <p:cNvPr id="2" name="Title 1">
            <a:extLst>
              <a:ext uri="{FF2B5EF4-FFF2-40B4-BE49-F238E27FC236}">
                <a16:creationId xmlns:a16="http://schemas.microsoft.com/office/drawing/2014/main" id="{0D6CA322-BEAB-47C3-A152-D6BDFD42CC5B}"/>
              </a:ext>
            </a:extLst>
          </p:cNvPr>
          <p:cNvSpPr>
            <a:spLocks noGrp="1"/>
          </p:cNvSpPr>
          <p:nvPr>
            <p:ph type="title"/>
          </p:nvPr>
        </p:nvSpPr>
        <p:spPr/>
        <p:txBody>
          <a:bodyPr/>
          <a:lstStyle/>
          <a:p>
            <a:r>
              <a:rPr lang="en-US" dirty="0"/>
              <a:t>Probability trees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3B12F6A-7F61-4039-B3FC-FD1E46B3C81D}"/>
                  </a:ext>
                </a:extLst>
              </p:cNvPr>
              <p:cNvSpPr>
                <a:spLocks noGrp="1"/>
              </p:cNvSpPr>
              <p:nvPr>
                <p:ph idx="1"/>
              </p:nvPr>
            </p:nvSpPr>
            <p:spPr>
              <a:xfrm>
                <a:off x="609600" y="1775192"/>
                <a:ext cx="9906000" cy="5082808"/>
              </a:xfrm>
            </p:spPr>
            <p:txBody>
              <a:bodyPr>
                <a:normAutofit fontScale="62500" lnSpcReduction="20000"/>
              </a:bodyPr>
              <a:lstStyle/>
              <a:p>
                <a:r>
                  <a:rPr lang="en-US" dirty="0"/>
                  <a:t>The previous example covered only two different possibilities</a:t>
                </a:r>
              </a:p>
              <a:p>
                <a:r>
                  <a:rPr lang="en-US" dirty="0"/>
                  <a:t>There could be many possibilities, and each possibility might be broken down further into sub-possibilities</a:t>
                </a:r>
              </a:p>
              <a:p>
                <a:r>
                  <a:rPr lang="en-US" dirty="0"/>
                  <a:t>In these situations, we can show the possibilities as a tree</a:t>
                </a:r>
              </a:p>
              <a:p>
                <a:r>
                  <a:rPr lang="en-US" dirty="0"/>
                  <a:t>Working from the bottom of the tree, we can determine the discounted present value of each outcome</a:t>
                </a:r>
              </a:p>
              <a:p>
                <a:r>
                  <a:rPr lang="en-US" dirty="0"/>
                  <a:t>Then, we can weight these outcomes by their probabilities to get an overall expected value</a:t>
                </a:r>
              </a:p>
              <a:p>
                <a:r>
                  <a:rPr lang="en-US" dirty="0"/>
                  <a:t>The following tree lets us understand the expected value of the cost of a project to modify an open source product</a:t>
                </a:r>
              </a:p>
              <a:p>
                <a:pPr lvl="1"/>
                <a:r>
                  <a:rPr lang="en-US" dirty="0"/>
                  <a:t>There's a 20% chance it will require only minor modifications</a:t>
                </a:r>
              </a:p>
              <a:p>
                <a:pPr lvl="1"/>
                <a:r>
                  <a:rPr lang="en-US" dirty="0"/>
                  <a:t>There's an 80% chance it will require major modifications</a:t>
                </a:r>
              </a:p>
              <a:p>
                <a:pPr lvl="2"/>
                <a:r>
                  <a:rPr lang="en-US" dirty="0"/>
                  <a:t>If major, there's a 60% chance it will require a specialized team</a:t>
                </a:r>
              </a:p>
              <a:p>
                <a:pPr lvl="2"/>
                <a:r>
                  <a:rPr lang="en-US" dirty="0"/>
                  <a:t>If major, there's a 40% chance it can use a general team</a:t>
                </a:r>
              </a:p>
              <a:p>
                <a:pPr marL="768096" lvl="2" indent="0">
                  <a:buNone/>
                </a:pPr>
                <a:endParaRPr lang="en-US" dirty="0"/>
              </a:p>
              <a:p>
                <a:pPr marL="768096" lvl="2" indent="0">
                  <a:buNone/>
                </a:pPr>
                <a:endParaRPr lang="en-US" dirty="0"/>
              </a:p>
              <a:p>
                <a:pPr marL="768096" lvl="2" indent="0">
                  <a:buNone/>
                </a:pPr>
                <a:endParaRPr lang="en-US" dirty="0"/>
              </a:p>
              <a:p>
                <a14:m>
                  <m:oMath xmlns:m="http://schemas.openxmlformats.org/officeDocument/2006/math">
                    <m:r>
                      <a:rPr lang="en-US" b="0" i="1" smtClean="0">
                        <a:latin typeface="Cambria Math" panose="02040503050406030204" pitchFamily="18" charset="0"/>
                      </a:rPr>
                      <m:t>0.2</m:t>
                    </m:r>
                    <m:r>
                      <a:rPr lang="en-US" b="0" i="1" smtClean="0">
                        <a:latin typeface="Cambria Math" panose="02040503050406030204" pitchFamily="18" charset="0"/>
                        <a:ea typeface="Cambria Math" panose="02040503050406030204" pitchFamily="18" charset="0"/>
                      </a:rPr>
                      <m:t>∙$−10,000+0.8∙(0.6∙$−500,000+0.4∙$−200,000))</m:t>
                    </m:r>
                  </m:oMath>
                </a14:m>
                <a:endParaRPr lang="en-US" b="0" dirty="0">
                  <a:ea typeface="Cambria Math" panose="02040503050406030204" pitchFamily="18" charset="0"/>
                </a:endParaRPr>
              </a:p>
              <a:p>
                <a14:m>
                  <m:oMath xmlns:m="http://schemas.openxmlformats.org/officeDocument/2006/math">
                    <m:r>
                      <a:rPr lang="en-US" b="0" i="1" smtClean="0">
                        <a:latin typeface="Cambria Math" panose="02040503050406030204" pitchFamily="18" charset="0"/>
                        <a:ea typeface="Cambria Math" panose="02040503050406030204" pitchFamily="18" charset="0"/>
                      </a:rPr>
                      <m:t>=$−306,000</m:t>
                    </m:r>
                  </m:oMath>
                </a14:m>
                <a:endParaRPr lang="en-US" b="0" dirty="0">
                  <a:ea typeface="Cambria Math" panose="02040503050406030204" pitchFamily="18" charset="0"/>
                </a:endParaRPr>
              </a:p>
              <a:p>
                <a:endParaRPr lang="en-US" dirty="0"/>
              </a:p>
            </p:txBody>
          </p:sp>
        </mc:Choice>
        <mc:Fallback xmlns="">
          <p:sp>
            <p:nvSpPr>
              <p:cNvPr id="3" name="Content Placeholder 2">
                <a:extLst>
                  <a:ext uri="{FF2B5EF4-FFF2-40B4-BE49-F238E27FC236}">
                    <a16:creationId xmlns:a16="http://schemas.microsoft.com/office/drawing/2014/main" id="{43B12F6A-7F61-4039-B3FC-FD1E46B3C81D}"/>
                  </a:ext>
                </a:extLst>
              </p:cNvPr>
              <p:cNvSpPr>
                <a:spLocks noGrp="1" noRot="1" noChangeAspect="1" noMove="1" noResize="1" noEditPoints="1" noAdjustHandles="1" noChangeArrowheads="1" noChangeShapeType="1" noTextEdit="1"/>
              </p:cNvSpPr>
              <p:nvPr>
                <p:ph idx="1"/>
              </p:nvPr>
            </p:nvSpPr>
            <p:spPr>
              <a:xfrm>
                <a:off x="609600" y="1775192"/>
                <a:ext cx="9906000" cy="5082808"/>
              </a:xfrm>
              <a:blipFill>
                <a:blip r:embed="rId3"/>
                <a:stretch>
                  <a:fillRect t="-839" r="-1046"/>
                </a:stretch>
              </a:blipFill>
            </p:spPr>
            <p:txBody>
              <a:bodyPr/>
              <a:lstStyle/>
              <a:p>
                <a:r>
                  <a:rPr lang="en-US">
                    <a:noFill/>
                  </a:rPr>
                  <a:t> </a:t>
                </a:r>
              </a:p>
            </p:txBody>
          </p:sp>
        </mc:Fallback>
      </mc:AlternateContent>
    </p:spTree>
    <p:extLst>
      <p:ext uri="{BB962C8B-B14F-4D97-AF65-F5344CB8AC3E}">
        <p14:creationId xmlns:p14="http://schemas.microsoft.com/office/powerpoint/2010/main" val="2860412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279E1-AC9A-45BA-B55C-8E8370CEC26F}"/>
              </a:ext>
            </a:extLst>
          </p:cNvPr>
          <p:cNvSpPr>
            <a:spLocks noGrp="1"/>
          </p:cNvSpPr>
          <p:nvPr>
            <p:ph type="title"/>
          </p:nvPr>
        </p:nvSpPr>
        <p:spPr/>
        <p:txBody>
          <a:bodyPr/>
          <a:lstStyle/>
          <a:p>
            <a:r>
              <a:rPr lang="en-US" dirty="0"/>
              <a:t>Scheduling</a:t>
            </a:r>
          </a:p>
        </p:txBody>
      </p:sp>
      <p:sp>
        <p:nvSpPr>
          <p:cNvPr id="3" name="Text Placeholder 2">
            <a:extLst>
              <a:ext uri="{FF2B5EF4-FFF2-40B4-BE49-F238E27FC236}">
                <a16:creationId xmlns:a16="http://schemas.microsoft.com/office/drawing/2014/main" id="{7EAEC798-A688-4C20-B27F-07226E8714C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853326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64C519-6070-40FB-A599-20C811FFC9F9}"/>
              </a:ext>
            </a:extLst>
          </p:cNvPr>
          <p:cNvSpPr>
            <a:spLocks noGrp="1"/>
          </p:cNvSpPr>
          <p:nvPr>
            <p:ph type="title"/>
          </p:nvPr>
        </p:nvSpPr>
        <p:spPr/>
        <p:txBody>
          <a:bodyPr/>
          <a:lstStyle/>
          <a:p>
            <a:r>
              <a:rPr lang="en-US" dirty="0"/>
              <a:t>Scheduling</a:t>
            </a:r>
          </a:p>
        </p:txBody>
      </p:sp>
      <p:sp>
        <p:nvSpPr>
          <p:cNvPr id="5" name="Content Placeholder 4">
            <a:extLst>
              <a:ext uri="{FF2B5EF4-FFF2-40B4-BE49-F238E27FC236}">
                <a16:creationId xmlns:a16="http://schemas.microsoft.com/office/drawing/2014/main" id="{F53C181C-D05B-4F41-8025-2F880B33A96F}"/>
              </a:ext>
            </a:extLst>
          </p:cNvPr>
          <p:cNvSpPr>
            <a:spLocks noGrp="1"/>
          </p:cNvSpPr>
          <p:nvPr>
            <p:ph idx="1"/>
          </p:nvPr>
        </p:nvSpPr>
        <p:spPr/>
        <p:txBody>
          <a:bodyPr>
            <a:normAutofit fontScale="92500" lnSpcReduction="10000"/>
          </a:bodyPr>
          <a:lstStyle/>
          <a:p>
            <a:r>
              <a:rPr lang="en-US" dirty="0"/>
              <a:t>Two weeks ago, we talked about effort estimation</a:t>
            </a:r>
          </a:p>
          <a:p>
            <a:r>
              <a:rPr lang="en-US" dirty="0"/>
              <a:t>Effort estimation predicts the number of person-months needed to do a project</a:t>
            </a:r>
          </a:p>
          <a:p>
            <a:r>
              <a:rPr lang="en-US" dirty="0"/>
              <a:t>Even if we had a perfect estimate of the amount of work to be done, we would still have to take many things into account to predict when the project will be done</a:t>
            </a:r>
          </a:p>
          <a:p>
            <a:pPr lvl="1"/>
            <a:r>
              <a:rPr lang="en-US" dirty="0"/>
              <a:t>How many people</a:t>
            </a:r>
          </a:p>
          <a:p>
            <a:pPr lvl="1"/>
            <a:r>
              <a:rPr lang="en-US" dirty="0"/>
              <a:t>Details of tasks</a:t>
            </a:r>
          </a:p>
          <a:p>
            <a:pPr lvl="1"/>
            <a:r>
              <a:rPr lang="en-US" dirty="0"/>
              <a:t>Task dependencies</a:t>
            </a:r>
          </a:p>
          <a:p>
            <a:pPr lvl="1"/>
            <a:r>
              <a:rPr lang="en-US" dirty="0"/>
              <a:t>Personnel capabilities</a:t>
            </a:r>
          </a:p>
        </p:txBody>
      </p:sp>
    </p:spTree>
    <p:extLst>
      <p:ext uri="{BB962C8B-B14F-4D97-AF65-F5344CB8AC3E}">
        <p14:creationId xmlns:p14="http://schemas.microsoft.com/office/powerpoint/2010/main" val="975520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7F019-C616-4F76-BF7D-8D2B61BB5155}"/>
              </a:ext>
            </a:extLst>
          </p:cNvPr>
          <p:cNvSpPr>
            <a:spLocks noGrp="1"/>
          </p:cNvSpPr>
          <p:nvPr>
            <p:ph type="title"/>
          </p:nvPr>
        </p:nvSpPr>
        <p:spPr/>
        <p:txBody>
          <a:bodyPr/>
          <a:lstStyle/>
          <a:p>
            <a:r>
              <a:rPr lang="en-US" dirty="0"/>
              <a:t>People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084A65E3-89CC-42DF-8C22-F2A4CB235ECD}"/>
                  </a:ext>
                </a:extLst>
              </p:cNvPr>
              <p:cNvSpPr>
                <a:spLocks noGrp="1"/>
              </p:cNvSpPr>
              <p:nvPr>
                <p:ph idx="1"/>
              </p:nvPr>
            </p:nvSpPr>
            <p:spPr/>
            <p:txBody>
              <a:bodyPr/>
              <a:lstStyle/>
              <a:p>
                <a:r>
                  <a:rPr lang="en-US" dirty="0"/>
                  <a:t>Effort </a:t>
                </a:r>
                <a:r>
                  <a:rPr lang="en-US" i="1" dirty="0"/>
                  <a:t>E</a:t>
                </a:r>
                <a:r>
                  <a:rPr lang="en-US" dirty="0"/>
                  <a:t> is given in person-days or person months</a:t>
                </a:r>
              </a:p>
              <a:p>
                <a:r>
                  <a:rPr lang="en-US" dirty="0"/>
                  <a:t>Thus, time </a:t>
                </a:r>
                <a:r>
                  <a:rPr lang="en-US" i="1" dirty="0"/>
                  <a:t>T</a:t>
                </a:r>
                <a:r>
                  <a:rPr lang="en-US" dirty="0"/>
                  <a:t> could be given by the following equation where </a:t>
                </a:r>
                <a:r>
                  <a:rPr lang="en-US" i="1" dirty="0"/>
                  <a:t>N</a:t>
                </a:r>
                <a:r>
                  <a:rPr lang="en-US" dirty="0"/>
                  <a:t> is the number of people:</a:t>
                </a:r>
              </a:p>
              <a:p>
                <a:pPr marL="457200" lvl="1" indent="0">
                  <a:buNone/>
                </a:pPr>
                <a14:m>
                  <m:oMathPara xmlns:m="http://schemas.openxmlformats.org/officeDocument/2006/math">
                    <m:oMathParaPr>
                      <m:jc m:val="centerGroup"/>
                    </m:oMathParaPr>
                    <m:oMath xmlns:m="http://schemas.openxmlformats.org/officeDocument/2006/math">
                      <m:r>
                        <a:rPr lang="en-US" sz="4000" i="1" dirty="0" smtClean="0">
                          <a:latin typeface="Cambria Math" panose="02040503050406030204" pitchFamily="18" charset="0"/>
                        </a:rPr>
                        <m:t>𝑇</m:t>
                      </m:r>
                      <m:r>
                        <a:rPr lang="en-US" sz="4000" i="1" dirty="0" smtClean="0">
                          <a:latin typeface="Cambria Math" panose="02040503050406030204" pitchFamily="18" charset="0"/>
                        </a:rPr>
                        <m:t> = </m:t>
                      </m:r>
                      <m:r>
                        <a:rPr lang="en-US" sz="4000" i="1" dirty="0" smtClean="0">
                          <a:latin typeface="Cambria Math" panose="02040503050406030204" pitchFamily="18" charset="0"/>
                        </a:rPr>
                        <m:t>𝐸</m:t>
                      </m:r>
                      <m:r>
                        <a:rPr lang="en-US" sz="4000" i="1" dirty="0" smtClean="0">
                          <a:latin typeface="Cambria Math" panose="02040503050406030204" pitchFamily="18" charset="0"/>
                        </a:rPr>
                        <m:t> / </m:t>
                      </m:r>
                      <m:r>
                        <a:rPr lang="en-US" sz="4000" i="1" dirty="0" smtClean="0">
                          <a:latin typeface="Cambria Math" panose="02040503050406030204" pitchFamily="18" charset="0"/>
                        </a:rPr>
                        <m:t>𝑁</m:t>
                      </m:r>
                    </m:oMath>
                  </m:oMathPara>
                </a14:m>
                <a:endParaRPr lang="en-US" sz="4000" i="1" dirty="0"/>
              </a:p>
              <a:p>
                <a:r>
                  <a:rPr lang="en-US" dirty="0"/>
                  <a:t>Unfortunately, this ideal equation is unlikely to work out for a couple of reasons</a:t>
                </a:r>
              </a:p>
              <a:p>
                <a:endParaRPr lang="en-US" dirty="0"/>
              </a:p>
            </p:txBody>
          </p:sp>
        </mc:Choice>
        <mc:Fallback xmlns="">
          <p:sp>
            <p:nvSpPr>
              <p:cNvPr id="3" name="Content Placeholder 2">
                <a:extLst>
                  <a:ext uri="{FF2B5EF4-FFF2-40B4-BE49-F238E27FC236}">
                    <a16:creationId xmlns:a16="http://schemas.microsoft.com/office/drawing/2014/main" id="{084A65E3-89CC-42DF-8C22-F2A4CB235ECD}"/>
                  </a:ext>
                </a:extLst>
              </p:cNvPr>
              <p:cNvSpPr>
                <a:spLocks noGrp="1" noRot="1" noChangeAspect="1" noMove="1" noResize="1" noEditPoints="1" noAdjustHandles="1" noChangeArrowheads="1" noChangeShapeType="1" noTextEdit="1"/>
              </p:cNvSpPr>
              <p:nvPr>
                <p:ph idx="1"/>
              </p:nvPr>
            </p:nvSpPr>
            <p:spPr>
              <a:blipFill>
                <a:blip r:embed="rId2"/>
                <a:stretch>
                  <a:fillRect t="-659" r="-278"/>
                </a:stretch>
              </a:blipFill>
            </p:spPr>
            <p:txBody>
              <a:bodyPr/>
              <a:lstStyle/>
              <a:p>
                <a:r>
                  <a:rPr lang="en-US">
                    <a:noFill/>
                  </a:rPr>
                  <a:t> </a:t>
                </a:r>
              </a:p>
            </p:txBody>
          </p:sp>
        </mc:Fallback>
      </mc:AlternateContent>
    </p:spTree>
    <p:extLst>
      <p:ext uri="{BB962C8B-B14F-4D97-AF65-F5344CB8AC3E}">
        <p14:creationId xmlns:p14="http://schemas.microsoft.com/office/powerpoint/2010/main" val="3368747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97C0B-6C72-436C-A0A0-5D9E620C8AD3}"/>
              </a:ext>
            </a:extLst>
          </p:cNvPr>
          <p:cNvSpPr>
            <a:spLocks noGrp="1"/>
          </p:cNvSpPr>
          <p:nvPr>
            <p:ph type="title"/>
          </p:nvPr>
        </p:nvSpPr>
        <p:spPr/>
        <p:txBody>
          <a:bodyPr/>
          <a:lstStyle/>
          <a:p>
            <a:r>
              <a:rPr lang="en-US" dirty="0"/>
              <a:t>Details of tasks</a:t>
            </a:r>
          </a:p>
        </p:txBody>
      </p:sp>
      <p:sp>
        <p:nvSpPr>
          <p:cNvPr id="3" name="Content Placeholder 2">
            <a:extLst>
              <a:ext uri="{FF2B5EF4-FFF2-40B4-BE49-F238E27FC236}">
                <a16:creationId xmlns:a16="http://schemas.microsoft.com/office/drawing/2014/main" id="{FFC58E5B-3CC3-46BC-AD50-BDAE5FEAA66B}"/>
              </a:ext>
            </a:extLst>
          </p:cNvPr>
          <p:cNvSpPr>
            <a:spLocks noGrp="1"/>
          </p:cNvSpPr>
          <p:nvPr>
            <p:ph idx="1"/>
          </p:nvPr>
        </p:nvSpPr>
        <p:spPr/>
        <p:txBody>
          <a:bodyPr/>
          <a:lstStyle/>
          <a:p>
            <a:r>
              <a:rPr lang="en-US" dirty="0"/>
              <a:t>Some tasks are easy to split up, and others are not</a:t>
            </a:r>
          </a:p>
          <a:p>
            <a:r>
              <a:rPr lang="en-US" dirty="0"/>
              <a:t>If it takes 5 minutes to pump up a bicycle tire, you can't do it 100 times faster by using 100 people instead of one</a:t>
            </a:r>
          </a:p>
          <a:p>
            <a:r>
              <a:rPr lang="en-US" dirty="0"/>
              <a:t>Small tasks can usually only be done by a single person at a time</a:t>
            </a:r>
          </a:p>
          <a:p>
            <a:r>
              <a:rPr lang="en-US" dirty="0"/>
              <a:t>Larger tasks generally obey the </a:t>
            </a:r>
            <a:r>
              <a:rPr lang="en-US" i="1" dirty="0"/>
              <a:t>T</a:t>
            </a:r>
            <a:r>
              <a:rPr lang="en-US" dirty="0"/>
              <a:t> = </a:t>
            </a:r>
            <a:r>
              <a:rPr lang="en-US" i="1" dirty="0"/>
              <a:t>E</a:t>
            </a:r>
            <a:r>
              <a:rPr lang="en-US" dirty="0"/>
              <a:t> / </a:t>
            </a:r>
            <a:r>
              <a:rPr lang="en-US" i="1" dirty="0"/>
              <a:t>N</a:t>
            </a:r>
            <a:r>
              <a:rPr lang="en-US" dirty="0"/>
              <a:t> rule, but there are diminishing returns for large values of </a:t>
            </a:r>
            <a:r>
              <a:rPr lang="en-US" i="1" dirty="0"/>
              <a:t>N</a:t>
            </a:r>
          </a:p>
          <a:p>
            <a:endParaRPr lang="en-US" dirty="0"/>
          </a:p>
        </p:txBody>
      </p:sp>
    </p:spTree>
    <p:extLst>
      <p:ext uri="{BB962C8B-B14F-4D97-AF65-F5344CB8AC3E}">
        <p14:creationId xmlns:p14="http://schemas.microsoft.com/office/powerpoint/2010/main" val="3587085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1D6AA-EEB9-4AB5-BAAB-A043F4F5E8BF}"/>
              </a:ext>
            </a:extLst>
          </p:cNvPr>
          <p:cNvSpPr>
            <a:spLocks noGrp="1"/>
          </p:cNvSpPr>
          <p:nvPr>
            <p:ph type="title"/>
          </p:nvPr>
        </p:nvSpPr>
        <p:spPr/>
        <p:txBody>
          <a:bodyPr/>
          <a:lstStyle/>
          <a:p>
            <a:r>
              <a:rPr lang="en-US" dirty="0"/>
              <a:t>Task dependencies</a:t>
            </a:r>
          </a:p>
        </p:txBody>
      </p:sp>
      <p:sp>
        <p:nvSpPr>
          <p:cNvPr id="3" name="Content Placeholder 2">
            <a:extLst>
              <a:ext uri="{FF2B5EF4-FFF2-40B4-BE49-F238E27FC236}">
                <a16:creationId xmlns:a16="http://schemas.microsoft.com/office/drawing/2014/main" id="{47D5CF03-6EF2-4181-9EEF-C79F2FA7F580}"/>
              </a:ext>
            </a:extLst>
          </p:cNvPr>
          <p:cNvSpPr>
            <a:spLocks noGrp="1"/>
          </p:cNvSpPr>
          <p:nvPr>
            <p:ph idx="1"/>
          </p:nvPr>
        </p:nvSpPr>
        <p:spPr/>
        <p:txBody>
          <a:bodyPr>
            <a:normAutofit fontScale="85000" lnSpcReduction="10000"/>
          </a:bodyPr>
          <a:lstStyle/>
          <a:p>
            <a:r>
              <a:rPr lang="en-US" dirty="0"/>
              <a:t>Looking at the time to do individual tasks isn't enough</a:t>
            </a:r>
          </a:p>
          <a:p>
            <a:r>
              <a:rPr lang="en-US" dirty="0"/>
              <a:t>Consider tasks A, B, and C with the following amounts of effort:</a:t>
            </a:r>
          </a:p>
          <a:p>
            <a:pPr lvl="1"/>
            <a:r>
              <a:rPr lang="en-US" dirty="0"/>
              <a:t>A: 5 person-months</a:t>
            </a:r>
          </a:p>
          <a:p>
            <a:pPr lvl="1"/>
            <a:r>
              <a:rPr lang="en-US" dirty="0"/>
              <a:t>B: 3 person-months</a:t>
            </a:r>
          </a:p>
          <a:p>
            <a:pPr lvl="1"/>
            <a:r>
              <a:rPr lang="en-US" dirty="0"/>
              <a:t>C: 4 person-months</a:t>
            </a:r>
          </a:p>
          <a:p>
            <a:r>
              <a:rPr lang="en-US" dirty="0"/>
              <a:t>If we have three employees, one can work on each task</a:t>
            </a:r>
          </a:p>
          <a:p>
            <a:r>
              <a:rPr lang="en-US" dirty="0"/>
              <a:t>If the tasks are independent, the project will take 5 months to do, and tasks B and C can even run late without delaying the total project</a:t>
            </a:r>
          </a:p>
          <a:p>
            <a:r>
              <a:rPr lang="en-US" dirty="0"/>
              <a:t>What if C requires B to be done and B requires A to be done?</a:t>
            </a:r>
          </a:p>
          <a:p>
            <a:pPr lvl="1"/>
            <a:r>
              <a:rPr lang="en-US" dirty="0"/>
              <a:t>If any task is delayed, the whole project will be delayed</a:t>
            </a:r>
          </a:p>
          <a:p>
            <a:pPr lvl="1"/>
            <a:r>
              <a:rPr lang="en-US" dirty="0"/>
              <a:t>We have to share work on each task</a:t>
            </a:r>
          </a:p>
          <a:p>
            <a:pPr marL="457200" lvl="1" indent="0">
              <a:buNone/>
            </a:pPr>
            <a:endParaRPr lang="en-US" dirty="0"/>
          </a:p>
          <a:p>
            <a:endParaRPr lang="en-US" dirty="0"/>
          </a:p>
        </p:txBody>
      </p:sp>
    </p:spTree>
    <p:extLst>
      <p:ext uri="{BB962C8B-B14F-4D97-AF65-F5344CB8AC3E}">
        <p14:creationId xmlns:p14="http://schemas.microsoft.com/office/powerpoint/2010/main" val="2533903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F661B-A94E-4E19-8C94-A5100EB72BFB}"/>
              </a:ext>
            </a:extLst>
          </p:cNvPr>
          <p:cNvSpPr>
            <a:spLocks noGrp="1"/>
          </p:cNvSpPr>
          <p:nvPr>
            <p:ph type="title"/>
          </p:nvPr>
        </p:nvSpPr>
        <p:spPr/>
        <p:txBody>
          <a:bodyPr/>
          <a:lstStyle/>
          <a:p>
            <a:r>
              <a:rPr lang="en-US" dirty="0"/>
              <a:t>Personnel capabilities</a:t>
            </a:r>
          </a:p>
        </p:txBody>
      </p:sp>
      <p:sp>
        <p:nvSpPr>
          <p:cNvPr id="3" name="Content Placeholder 2">
            <a:extLst>
              <a:ext uri="{FF2B5EF4-FFF2-40B4-BE49-F238E27FC236}">
                <a16:creationId xmlns:a16="http://schemas.microsoft.com/office/drawing/2014/main" id="{F7D8FF35-36DC-442B-9C94-039F8814017F}"/>
              </a:ext>
            </a:extLst>
          </p:cNvPr>
          <p:cNvSpPr>
            <a:spLocks noGrp="1"/>
          </p:cNvSpPr>
          <p:nvPr>
            <p:ph idx="1"/>
          </p:nvPr>
        </p:nvSpPr>
        <p:spPr/>
        <p:txBody>
          <a:bodyPr>
            <a:normAutofit fontScale="92500" lnSpcReduction="10000"/>
          </a:bodyPr>
          <a:lstStyle/>
          <a:p>
            <a:r>
              <a:rPr lang="en-US" dirty="0"/>
              <a:t>Some developers are better than others</a:t>
            </a:r>
          </a:p>
          <a:p>
            <a:pPr lvl="1"/>
            <a:r>
              <a:rPr lang="en-US" dirty="0"/>
              <a:t>This messes with the overall </a:t>
            </a:r>
            <a:r>
              <a:rPr lang="en-US" i="1" dirty="0"/>
              <a:t>T</a:t>
            </a:r>
            <a:r>
              <a:rPr lang="en-US" dirty="0"/>
              <a:t> = </a:t>
            </a:r>
            <a:r>
              <a:rPr lang="en-US" i="1" dirty="0"/>
              <a:t>E</a:t>
            </a:r>
            <a:r>
              <a:rPr lang="en-US" dirty="0"/>
              <a:t> / </a:t>
            </a:r>
            <a:r>
              <a:rPr lang="en-US" i="1" dirty="0"/>
              <a:t>N</a:t>
            </a:r>
            <a:r>
              <a:rPr lang="en-US" dirty="0"/>
              <a:t> rule</a:t>
            </a:r>
          </a:p>
          <a:p>
            <a:r>
              <a:rPr lang="en-US" dirty="0"/>
              <a:t>Some developers have specialized in certain areas</a:t>
            </a:r>
          </a:p>
          <a:p>
            <a:pPr lvl="1"/>
            <a:r>
              <a:rPr lang="en-US" dirty="0"/>
              <a:t>A tester might be great at testing but not so good at development</a:t>
            </a:r>
          </a:p>
          <a:p>
            <a:pPr lvl="1"/>
            <a:r>
              <a:rPr lang="en-US" dirty="0"/>
              <a:t>Only one person on the team might have experience with GUIs</a:t>
            </a:r>
          </a:p>
          <a:p>
            <a:r>
              <a:rPr lang="en-US" dirty="0"/>
              <a:t>As a consequence, it might not be possible to have multiple people working on a given task, and one person might be needed for two different tasks</a:t>
            </a:r>
          </a:p>
          <a:p>
            <a:r>
              <a:rPr lang="en-US" dirty="0"/>
              <a:t>Agile methodologies supposedly improve these issues by trying to make everyone work on everything and grow their skills</a:t>
            </a:r>
          </a:p>
        </p:txBody>
      </p:sp>
    </p:spTree>
    <p:extLst>
      <p:ext uri="{BB962C8B-B14F-4D97-AF65-F5344CB8AC3E}">
        <p14:creationId xmlns:p14="http://schemas.microsoft.com/office/powerpoint/2010/main" val="801032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C06CB-BAE3-4020-8E37-6FFDE3A55804}"/>
              </a:ext>
            </a:extLst>
          </p:cNvPr>
          <p:cNvSpPr>
            <a:spLocks noGrp="1"/>
          </p:cNvSpPr>
          <p:nvPr>
            <p:ph type="title"/>
          </p:nvPr>
        </p:nvSpPr>
        <p:spPr/>
        <p:txBody>
          <a:bodyPr/>
          <a:lstStyle/>
          <a:p>
            <a:r>
              <a:rPr lang="en-US" dirty="0"/>
              <a:t>Simplifying assumptions</a:t>
            </a:r>
          </a:p>
        </p:txBody>
      </p:sp>
      <p:sp>
        <p:nvSpPr>
          <p:cNvPr id="3" name="Content Placeholder 2">
            <a:extLst>
              <a:ext uri="{FF2B5EF4-FFF2-40B4-BE49-F238E27FC236}">
                <a16:creationId xmlns:a16="http://schemas.microsoft.com/office/drawing/2014/main" id="{4EE3EDFF-52DA-4401-B6AA-A7D95530F065}"/>
              </a:ext>
            </a:extLst>
          </p:cNvPr>
          <p:cNvSpPr>
            <a:spLocks noGrp="1"/>
          </p:cNvSpPr>
          <p:nvPr>
            <p:ph idx="1"/>
          </p:nvPr>
        </p:nvSpPr>
        <p:spPr/>
        <p:txBody>
          <a:bodyPr/>
          <a:lstStyle/>
          <a:p>
            <a:r>
              <a:rPr lang="en-US" dirty="0"/>
              <a:t>We assume that we have a good estimate of the relationship between effort and time</a:t>
            </a:r>
          </a:p>
          <a:p>
            <a:r>
              <a:rPr lang="en-US" dirty="0"/>
              <a:t>We assume small tasks assigned to one person</a:t>
            </a:r>
          </a:p>
          <a:p>
            <a:r>
              <a:rPr lang="en-US" dirty="0"/>
              <a:t>We assume a dependency between two tasks if only one person has the skills needed to do both</a:t>
            </a:r>
          </a:p>
          <a:p>
            <a:pPr lvl="1"/>
            <a:r>
              <a:rPr lang="en-US" dirty="0"/>
              <a:t>This allows us to look at the problem of specific skillsets as the more general problem of dependencies</a:t>
            </a:r>
          </a:p>
          <a:p>
            <a:r>
              <a:rPr lang="en-US" dirty="0"/>
              <a:t>With these assumptions, we can organize our tasks by duration and dependency</a:t>
            </a:r>
          </a:p>
          <a:p>
            <a:endParaRPr lang="en-US" dirty="0"/>
          </a:p>
        </p:txBody>
      </p:sp>
    </p:spTree>
    <p:extLst>
      <p:ext uri="{BB962C8B-B14F-4D97-AF65-F5344CB8AC3E}">
        <p14:creationId xmlns:p14="http://schemas.microsoft.com/office/powerpoint/2010/main" val="418375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4619F-BE3C-49EF-AF51-BD1C83C2EB6D}"/>
              </a:ext>
            </a:extLst>
          </p:cNvPr>
          <p:cNvSpPr>
            <a:spLocks noGrp="1"/>
          </p:cNvSpPr>
          <p:nvPr>
            <p:ph type="title"/>
          </p:nvPr>
        </p:nvSpPr>
        <p:spPr/>
        <p:txBody>
          <a:bodyPr/>
          <a:lstStyle/>
          <a:p>
            <a:r>
              <a:rPr lang="en-US" dirty="0"/>
              <a:t>Dependency example</a:t>
            </a:r>
          </a:p>
        </p:txBody>
      </p:sp>
      <p:sp>
        <p:nvSpPr>
          <p:cNvPr id="3" name="Content Placeholder 2">
            <a:extLst>
              <a:ext uri="{FF2B5EF4-FFF2-40B4-BE49-F238E27FC236}">
                <a16:creationId xmlns:a16="http://schemas.microsoft.com/office/drawing/2014/main" id="{B993B2AD-9F87-423F-9613-47298FDFD947}"/>
              </a:ext>
            </a:extLst>
          </p:cNvPr>
          <p:cNvSpPr>
            <a:spLocks noGrp="1"/>
          </p:cNvSpPr>
          <p:nvPr>
            <p:ph idx="1"/>
          </p:nvPr>
        </p:nvSpPr>
        <p:spPr>
          <a:xfrm>
            <a:off x="609600" y="1775192"/>
            <a:ext cx="6400800" cy="4625609"/>
          </a:xfrm>
        </p:spPr>
        <p:txBody>
          <a:bodyPr>
            <a:normAutofit/>
          </a:bodyPr>
          <a:lstStyle/>
          <a:p>
            <a:r>
              <a:rPr lang="en-US" dirty="0"/>
              <a:t>The following example shows 14 tasks</a:t>
            </a:r>
          </a:p>
          <a:p>
            <a:r>
              <a:rPr lang="en-US" dirty="0"/>
              <a:t>The time for each task is given</a:t>
            </a:r>
          </a:p>
          <a:p>
            <a:r>
              <a:rPr lang="en-US" dirty="0"/>
              <a:t>The prerequisite tasks that must be done first are listed too</a:t>
            </a:r>
          </a:p>
          <a:p>
            <a:r>
              <a:rPr lang="en-US" dirty="0"/>
              <a:t>Tasks are numbered so that higher number tasks are dependent on lower number tasks</a:t>
            </a:r>
          </a:p>
        </p:txBody>
      </p:sp>
      <p:graphicFrame>
        <p:nvGraphicFramePr>
          <p:cNvPr id="4" name="Table 3">
            <a:extLst>
              <a:ext uri="{FF2B5EF4-FFF2-40B4-BE49-F238E27FC236}">
                <a16:creationId xmlns:a16="http://schemas.microsoft.com/office/drawing/2014/main" id="{509311D7-928D-423D-BF61-F15581BD3BDD}"/>
              </a:ext>
            </a:extLst>
          </p:cNvPr>
          <p:cNvGraphicFramePr>
            <a:graphicFrameLocks noGrp="1"/>
          </p:cNvGraphicFramePr>
          <p:nvPr>
            <p:extLst>
              <p:ext uri="{D42A27DB-BD31-4B8C-83A1-F6EECF244321}">
                <p14:modId xmlns:p14="http://schemas.microsoft.com/office/powerpoint/2010/main" val="153409937"/>
              </p:ext>
            </p:extLst>
          </p:nvPr>
        </p:nvGraphicFramePr>
        <p:xfrm>
          <a:off x="7315200" y="45720"/>
          <a:ext cx="4800600" cy="6736080"/>
        </p:xfrm>
        <a:graphic>
          <a:graphicData uri="http://schemas.openxmlformats.org/drawingml/2006/table">
            <a:tbl>
              <a:tblPr firstRow="1" bandRow="1">
                <a:tableStyleId>{5C22544A-7EE6-4342-B048-85BDC9FD1C3A}</a:tableStyleId>
              </a:tblPr>
              <a:tblGrid>
                <a:gridCol w="1221353">
                  <a:extLst>
                    <a:ext uri="{9D8B030D-6E8A-4147-A177-3AD203B41FA5}">
                      <a16:colId xmlns:a16="http://schemas.microsoft.com/office/drawing/2014/main" val="1021284704"/>
                    </a:ext>
                  </a:extLst>
                </a:gridCol>
                <a:gridCol w="1420636">
                  <a:extLst>
                    <a:ext uri="{9D8B030D-6E8A-4147-A177-3AD203B41FA5}">
                      <a16:colId xmlns:a16="http://schemas.microsoft.com/office/drawing/2014/main" val="3417182291"/>
                    </a:ext>
                  </a:extLst>
                </a:gridCol>
                <a:gridCol w="2158611">
                  <a:extLst>
                    <a:ext uri="{9D8B030D-6E8A-4147-A177-3AD203B41FA5}">
                      <a16:colId xmlns:a16="http://schemas.microsoft.com/office/drawing/2014/main" val="601691335"/>
                    </a:ext>
                  </a:extLst>
                </a:gridCol>
              </a:tblGrid>
              <a:tr h="596416">
                <a:tc>
                  <a:txBody>
                    <a:bodyPr/>
                    <a:lstStyle/>
                    <a:p>
                      <a:pPr algn="ctr"/>
                      <a:r>
                        <a:rPr lang="en-US" sz="2200" dirty="0"/>
                        <a:t>Task Number</a:t>
                      </a:r>
                    </a:p>
                  </a:txBody>
                  <a:tcPr/>
                </a:tc>
                <a:tc>
                  <a:txBody>
                    <a:bodyPr/>
                    <a:lstStyle/>
                    <a:p>
                      <a:pPr algn="ctr"/>
                      <a:r>
                        <a:rPr lang="en-US" sz="2200" dirty="0"/>
                        <a:t>Duration (Days)</a:t>
                      </a:r>
                    </a:p>
                  </a:txBody>
                  <a:tcPr/>
                </a:tc>
                <a:tc>
                  <a:txBody>
                    <a:bodyPr/>
                    <a:lstStyle/>
                    <a:p>
                      <a:pPr algn="ctr"/>
                      <a:r>
                        <a:rPr lang="en-US" sz="2200" dirty="0"/>
                        <a:t>Prerequisite Tasks</a:t>
                      </a:r>
                    </a:p>
                  </a:txBody>
                  <a:tcPr/>
                </a:tc>
                <a:extLst>
                  <a:ext uri="{0D108BD9-81ED-4DB2-BD59-A6C34878D82A}">
                    <a16:rowId xmlns:a16="http://schemas.microsoft.com/office/drawing/2014/main" val="863488425"/>
                  </a:ext>
                </a:extLst>
              </a:tr>
              <a:tr h="331342">
                <a:tc>
                  <a:txBody>
                    <a:bodyPr/>
                    <a:lstStyle/>
                    <a:p>
                      <a:pPr algn="ctr"/>
                      <a:r>
                        <a:rPr lang="en-US" sz="2200" dirty="0"/>
                        <a:t>1</a:t>
                      </a:r>
                    </a:p>
                  </a:txBody>
                  <a:tcPr/>
                </a:tc>
                <a:tc>
                  <a:txBody>
                    <a:bodyPr/>
                    <a:lstStyle/>
                    <a:p>
                      <a:pPr algn="ctr"/>
                      <a:r>
                        <a:rPr lang="en-US" sz="2200" dirty="0"/>
                        <a:t>6</a:t>
                      </a:r>
                    </a:p>
                  </a:txBody>
                  <a:tcPr/>
                </a:tc>
                <a:tc>
                  <a:txBody>
                    <a:bodyPr/>
                    <a:lstStyle/>
                    <a:p>
                      <a:pPr algn="ctr"/>
                      <a:r>
                        <a:rPr lang="en-US" sz="2200" dirty="0"/>
                        <a:t>-</a:t>
                      </a:r>
                    </a:p>
                  </a:txBody>
                  <a:tcPr/>
                </a:tc>
                <a:extLst>
                  <a:ext uri="{0D108BD9-81ED-4DB2-BD59-A6C34878D82A}">
                    <a16:rowId xmlns:a16="http://schemas.microsoft.com/office/drawing/2014/main" val="4036122217"/>
                  </a:ext>
                </a:extLst>
              </a:tr>
              <a:tr h="331342">
                <a:tc>
                  <a:txBody>
                    <a:bodyPr/>
                    <a:lstStyle/>
                    <a:p>
                      <a:pPr algn="ctr"/>
                      <a:r>
                        <a:rPr lang="en-US" sz="2200" dirty="0"/>
                        <a:t>2</a:t>
                      </a:r>
                    </a:p>
                  </a:txBody>
                  <a:tcPr/>
                </a:tc>
                <a:tc>
                  <a:txBody>
                    <a:bodyPr/>
                    <a:lstStyle/>
                    <a:p>
                      <a:pPr algn="ctr"/>
                      <a:r>
                        <a:rPr lang="en-US" sz="2200" dirty="0"/>
                        <a:t>5</a:t>
                      </a:r>
                    </a:p>
                  </a:txBody>
                  <a:tcPr/>
                </a:tc>
                <a:tc>
                  <a:txBody>
                    <a:bodyPr/>
                    <a:lstStyle/>
                    <a:p>
                      <a:pPr algn="ctr"/>
                      <a:r>
                        <a:rPr lang="en-US" sz="2200" dirty="0"/>
                        <a:t>1</a:t>
                      </a:r>
                    </a:p>
                  </a:txBody>
                  <a:tcPr/>
                </a:tc>
                <a:extLst>
                  <a:ext uri="{0D108BD9-81ED-4DB2-BD59-A6C34878D82A}">
                    <a16:rowId xmlns:a16="http://schemas.microsoft.com/office/drawing/2014/main" val="4007276333"/>
                  </a:ext>
                </a:extLst>
              </a:tr>
              <a:tr h="331342">
                <a:tc>
                  <a:txBody>
                    <a:bodyPr/>
                    <a:lstStyle/>
                    <a:p>
                      <a:pPr algn="ctr"/>
                      <a:r>
                        <a:rPr lang="en-US" sz="2200" dirty="0"/>
                        <a:t>3</a:t>
                      </a:r>
                    </a:p>
                  </a:txBody>
                  <a:tcPr/>
                </a:tc>
                <a:tc>
                  <a:txBody>
                    <a:bodyPr/>
                    <a:lstStyle/>
                    <a:p>
                      <a:pPr algn="ctr"/>
                      <a:r>
                        <a:rPr lang="en-US" sz="2200" dirty="0"/>
                        <a:t>2</a:t>
                      </a:r>
                    </a:p>
                  </a:txBody>
                  <a:tcPr/>
                </a:tc>
                <a:tc>
                  <a:txBody>
                    <a:bodyPr/>
                    <a:lstStyle/>
                    <a:p>
                      <a:pPr algn="ctr"/>
                      <a:r>
                        <a:rPr lang="en-US" sz="2200" dirty="0"/>
                        <a:t>1</a:t>
                      </a:r>
                    </a:p>
                  </a:txBody>
                  <a:tcPr/>
                </a:tc>
                <a:extLst>
                  <a:ext uri="{0D108BD9-81ED-4DB2-BD59-A6C34878D82A}">
                    <a16:rowId xmlns:a16="http://schemas.microsoft.com/office/drawing/2014/main" val="1702357824"/>
                  </a:ext>
                </a:extLst>
              </a:tr>
              <a:tr h="331342">
                <a:tc>
                  <a:txBody>
                    <a:bodyPr/>
                    <a:lstStyle/>
                    <a:p>
                      <a:pPr algn="ctr"/>
                      <a:r>
                        <a:rPr lang="en-US" sz="2200" dirty="0"/>
                        <a:t>4</a:t>
                      </a:r>
                    </a:p>
                  </a:txBody>
                  <a:tcPr/>
                </a:tc>
                <a:tc>
                  <a:txBody>
                    <a:bodyPr/>
                    <a:lstStyle/>
                    <a:p>
                      <a:pPr algn="ctr"/>
                      <a:r>
                        <a:rPr lang="en-US" sz="2200" dirty="0"/>
                        <a:t>6</a:t>
                      </a:r>
                    </a:p>
                  </a:txBody>
                  <a:tcPr/>
                </a:tc>
                <a:tc>
                  <a:txBody>
                    <a:bodyPr/>
                    <a:lstStyle/>
                    <a:p>
                      <a:pPr algn="ctr"/>
                      <a:r>
                        <a:rPr lang="en-US" sz="2200" dirty="0"/>
                        <a:t>1</a:t>
                      </a:r>
                    </a:p>
                  </a:txBody>
                  <a:tcPr/>
                </a:tc>
                <a:extLst>
                  <a:ext uri="{0D108BD9-81ED-4DB2-BD59-A6C34878D82A}">
                    <a16:rowId xmlns:a16="http://schemas.microsoft.com/office/drawing/2014/main" val="1852815064"/>
                  </a:ext>
                </a:extLst>
              </a:tr>
              <a:tr h="331342">
                <a:tc>
                  <a:txBody>
                    <a:bodyPr/>
                    <a:lstStyle/>
                    <a:p>
                      <a:pPr algn="ctr"/>
                      <a:r>
                        <a:rPr lang="en-US" sz="2200" dirty="0"/>
                        <a:t>5</a:t>
                      </a:r>
                    </a:p>
                  </a:txBody>
                  <a:tcPr/>
                </a:tc>
                <a:tc>
                  <a:txBody>
                    <a:bodyPr/>
                    <a:lstStyle/>
                    <a:p>
                      <a:pPr algn="ctr"/>
                      <a:r>
                        <a:rPr lang="en-US" sz="2200" dirty="0"/>
                        <a:t>4</a:t>
                      </a:r>
                    </a:p>
                  </a:txBody>
                  <a:tcPr/>
                </a:tc>
                <a:tc>
                  <a:txBody>
                    <a:bodyPr/>
                    <a:lstStyle/>
                    <a:p>
                      <a:pPr algn="ctr"/>
                      <a:r>
                        <a:rPr lang="en-US" sz="2200" dirty="0"/>
                        <a:t>2, 3</a:t>
                      </a:r>
                    </a:p>
                  </a:txBody>
                  <a:tcPr/>
                </a:tc>
                <a:extLst>
                  <a:ext uri="{0D108BD9-81ED-4DB2-BD59-A6C34878D82A}">
                    <a16:rowId xmlns:a16="http://schemas.microsoft.com/office/drawing/2014/main" val="1261184646"/>
                  </a:ext>
                </a:extLst>
              </a:tr>
              <a:tr h="331342">
                <a:tc>
                  <a:txBody>
                    <a:bodyPr/>
                    <a:lstStyle/>
                    <a:p>
                      <a:pPr algn="ctr"/>
                      <a:r>
                        <a:rPr lang="en-US" sz="2200" dirty="0"/>
                        <a:t>6</a:t>
                      </a:r>
                    </a:p>
                  </a:txBody>
                  <a:tcPr/>
                </a:tc>
                <a:tc>
                  <a:txBody>
                    <a:bodyPr/>
                    <a:lstStyle/>
                    <a:p>
                      <a:pPr algn="ctr"/>
                      <a:r>
                        <a:rPr lang="en-US" sz="2200" dirty="0"/>
                        <a:t>1</a:t>
                      </a:r>
                    </a:p>
                  </a:txBody>
                  <a:tcPr/>
                </a:tc>
                <a:tc>
                  <a:txBody>
                    <a:bodyPr/>
                    <a:lstStyle/>
                    <a:p>
                      <a:pPr algn="ctr"/>
                      <a:r>
                        <a:rPr lang="en-US" sz="2200" dirty="0"/>
                        <a:t>4</a:t>
                      </a:r>
                    </a:p>
                  </a:txBody>
                  <a:tcPr/>
                </a:tc>
                <a:extLst>
                  <a:ext uri="{0D108BD9-81ED-4DB2-BD59-A6C34878D82A}">
                    <a16:rowId xmlns:a16="http://schemas.microsoft.com/office/drawing/2014/main" val="1818649070"/>
                  </a:ext>
                </a:extLst>
              </a:tr>
              <a:tr h="331342">
                <a:tc>
                  <a:txBody>
                    <a:bodyPr/>
                    <a:lstStyle/>
                    <a:p>
                      <a:pPr algn="ctr"/>
                      <a:r>
                        <a:rPr lang="en-US" sz="2200" dirty="0"/>
                        <a:t>7</a:t>
                      </a:r>
                    </a:p>
                  </a:txBody>
                  <a:tcPr/>
                </a:tc>
                <a:tc>
                  <a:txBody>
                    <a:bodyPr/>
                    <a:lstStyle/>
                    <a:p>
                      <a:pPr algn="ctr"/>
                      <a:r>
                        <a:rPr lang="en-US" sz="2200" dirty="0"/>
                        <a:t>2</a:t>
                      </a:r>
                    </a:p>
                  </a:txBody>
                  <a:tcPr/>
                </a:tc>
                <a:tc>
                  <a:txBody>
                    <a:bodyPr/>
                    <a:lstStyle/>
                    <a:p>
                      <a:pPr algn="ctr"/>
                      <a:r>
                        <a:rPr lang="en-US" sz="2200" dirty="0"/>
                        <a:t>4</a:t>
                      </a:r>
                    </a:p>
                  </a:txBody>
                  <a:tcPr/>
                </a:tc>
                <a:extLst>
                  <a:ext uri="{0D108BD9-81ED-4DB2-BD59-A6C34878D82A}">
                    <a16:rowId xmlns:a16="http://schemas.microsoft.com/office/drawing/2014/main" val="642415353"/>
                  </a:ext>
                </a:extLst>
              </a:tr>
              <a:tr h="331342">
                <a:tc>
                  <a:txBody>
                    <a:bodyPr/>
                    <a:lstStyle/>
                    <a:p>
                      <a:pPr algn="ctr"/>
                      <a:r>
                        <a:rPr lang="en-US" sz="2200" dirty="0"/>
                        <a:t>8</a:t>
                      </a:r>
                    </a:p>
                  </a:txBody>
                  <a:tcPr/>
                </a:tc>
                <a:tc>
                  <a:txBody>
                    <a:bodyPr/>
                    <a:lstStyle/>
                    <a:p>
                      <a:pPr algn="ctr"/>
                      <a:r>
                        <a:rPr lang="en-US" sz="2200" dirty="0"/>
                        <a:t>4</a:t>
                      </a:r>
                    </a:p>
                  </a:txBody>
                  <a:tcPr/>
                </a:tc>
                <a:tc>
                  <a:txBody>
                    <a:bodyPr/>
                    <a:lstStyle/>
                    <a:p>
                      <a:pPr algn="ctr"/>
                      <a:r>
                        <a:rPr lang="en-US" sz="2200" dirty="0"/>
                        <a:t>4</a:t>
                      </a:r>
                    </a:p>
                  </a:txBody>
                  <a:tcPr/>
                </a:tc>
                <a:extLst>
                  <a:ext uri="{0D108BD9-81ED-4DB2-BD59-A6C34878D82A}">
                    <a16:rowId xmlns:a16="http://schemas.microsoft.com/office/drawing/2014/main" val="3222121301"/>
                  </a:ext>
                </a:extLst>
              </a:tr>
              <a:tr h="331342">
                <a:tc>
                  <a:txBody>
                    <a:bodyPr/>
                    <a:lstStyle/>
                    <a:p>
                      <a:pPr algn="ctr"/>
                      <a:r>
                        <a:rPr lang="en-US" sz="2200" dirty="0"/>
                        <a:t>9</a:t>
                      </a:r>
                    </a:p>
                  </a:txBody>
                  <a:tcPr/>
                </a:tc>
                <a:tc>
                  <a:txBody>
                    <a:bodyPr/>
                    <a:lstStyle/>
                    <a:p>
                      <a:pPr algn="ctr"/>
                      <a:r>
                        <a:rPr lang="en-US" sz="2200" dirty="0"/>
                        <a:t>3</a:t>
                      </a:r>
                    </a:p>
                  </a:txBody>
                  <a:tcPr/>
                </a:tc>
                <a:tc>
                  <a:txBody>
                    <a:bodyPr/>
                    <a:lstStyle/>
                    <a:p>
                      <a:pPr algn="ctr"/>
                      <a:r>
                        <a:rPr lang="en-US" sz="2200" dirty="0"/>
                        <a:t>2</a:t>
                      </a:r>
                    </a:p>
                  </a:txBody>
                  <a:tcPr/>
                </a:tc>
                <a:extLst>
                  <a:ext uri="{0D108BD9-81ED-4DB2-BD59-A6C34878D82A}">
                    <a16:rowId xmlns:a16="http://schemas.microsoft.com/office/drawing/2014/main" val="2568268874"/>
                  </a:ext>
                </a:extLst>
              </a:tr>
              <a:tr h="331342">
                <a:tc>
                  <a:txBody>
                    <a:bodyPr/>
                    <a:lstStyle/>
                    <a:p>
                      <a:pPr algn="ctr"/>
                      <a:r>
                        <a:rPr lang="en-US" sz="2200" dirty="0"/>
                        <a:t>10</a:t>
                      </a:r>
                    </a:p>
                  </a:txBody>
                  <a:tcPr/>
                </a:tc>
                <a:tc>
                  <a:txBody>
                    <a:bodyPr/>
                    <a:lstStyle/>
                    <a:p>
                      <a:pPr algn="ctr"/>
                      <a:r>
                        <a:rPr lang="en-US" sz="2200" dirty="0"/>
                        <a:t>4</a:t>
                      </a:r>
                    </a:p>
                  </a:txBody>
                  <a:tcPr/>
                </a:tc>
                <a:tc>
                  <a:txBody>
                    <a:bodyPr/>
                    <a:lstStyle/>
                    <a:p>
                      <a:pPr algn="ctr"/>
                      <a:r>
                        <a:rPr lang="en-US" sz="2200" dirty="0"/>
                        <a:t>5, 6</a:t>
                      </a:r>
                    </a:p>
                  </a:txBody>
                  <a:tcPr/>
                </a:tc>
                <a:extLst>
                  <a:ext uri="{0D108BD9-81ED-4DB2-BD59-A6C34878D82A}">
                    <a16:rowId xmlns:a16="http://schemas.microsoft.com/office/drawing/2014/main" val="1192539411"/>
                  </a:ext>
                </a:extLst>
              </a:tr>
              <a:tr h="331342">
                <a:tc>
                  <a:txBody>
                    <a:bodyPr/>
                    <a:lstStyle/>
                    <a:p>
                      <a:pPr algn="ctr"/>
                      <a:r>
                        <a:rPr lang="en-US" sz="2200" dirty="0"/>
                        <a:t>11</a:t>
                      </a:r>
                    </a:p>
                  </a:txBody>
                  <a:tcPr/>
                </a:tc>
                <a:tc>
                  <a:txBody>
                    <a:bodyPr/>
                    <a:lstStyle/>
                    <a:p>
                      <a:pPr algn="ctr"/>
                      <a:r>
                        <a:rPr lang="en-US" sz="2200" dirty="0"/>
                        <a:t>1</a:t>
                      </a:r>
                    </a:p>
                  </a:txBody>
                  <a:tcPr/>
                </a:tc>
                <a:tc>
                  <a:txBody>
                    <a:bodyPr/>
                    <a:lstStyle/>
                    <a:p>
                      <a:pPr algn="ctr"/>
                      <a:r>
                        <a:rPr lang="en-US" sz="2200" dirty="0"/>
                        <a:t>7, 8</a:t>
                      </a:r>
                    </a:p>
                  </a:txBody>
                  <a:tcPr/>
                </a:tc>
                <a:extLst>
                  <a:ext uri="{0D108BD9-81ED-4DB2-BD59-A6C34878D82A}">
                    <a16:rowId xmlns:a16="http://schemas.microsoft.com/office/drawing/2014/main" val="2527603528"/>
                  </a:ext>
                </a:extLst>
              </a:tr>
              <a:tr h="331342">
                <a:tc>
                  <a:txBody>
                    <a:bodyPr/>
                    <a:lstStyle/>
                    <a:p>
                      <a:pPr algn="ctr"/>
                      <a:r>
                        <a:rPr lang="en-US" sz="2200" dirty="0"/>
                        <a:t>12</a:t>
                      </a:r>
                    </a:p>
                  </a:txBody>
                  <a:tcPr/>
                </a:tc>
                <a:tc>
                  <a:txBody>
                    <a:bodyPr/>
                    <a:lstStyle/>
                    <a:p>
                      <a:pPr algn="ctr"/>
                      <a:r>
                        <a:rPr lang="en-US" sz="2200" dirty="0"/>
                        <a:t>4</a:t>
                      </a:r>
                    </a:p>
                  </a:txBody>
                  <a:tcPr/>
                </a:tc>
                <a:tc>
                  <a:txBody>
                    <a:bodyPr/>
                    <a:lstStyle/>
                    <a:p>
                      <a:pPr algn="ctr"/>
                      <a:r>
                        <a:rPr lang="en-US" sz="2200" dirty="0"/>
                        <a:t>9, 10</a:t>
                      </a:r>
                    </a:p>
                  </a:txBody>
                  <a:tcPr/>
                </a:tc>
                <a:extLst>
                  <a:ext uri="{0D108BD9-81ED-4DB2-BD59-A6C34878D82A}">
                    <a16:rowId xmlns:a16="http://schemas.microsoft.com/office/drawing/2014/main" val="822942647"/>
                  </a:ext>
                </a:extLst>
              </a:tr>
              <a:tr h="331342">
                <a:tc>
                  <a:txBody>
                    <a:bodyPr/>
                    <a:lstStyle/>
                    <a:p>
                      <a:pPr algn="ctr"/>
                      <a:r>
                        <a:rPr lang="en-US" sz="2200" dirty="0"/>
                        <a:t>13</a:t>
                      </a:r>
                    </a:p>
                  </a:txBody>
                  <a:tcPr/>
                </a:tc>
                <a:tc>
                  <a:txBody>
                    <a:bodyPr/>
                    <a:lstStyle/>
                    <a:p>
                      <a:pPr algn="ctr"/>
                      <a:r>
                        <a:rPr lang="en-US" sz="2200" dirty="0"/>
                        <a:t>2</a:t>
                      </a:r>
                    </a:p>
                  </a:txBody>
                  <a:tcPr/>
                </a:tc>
                <a:tc>
                  <a:txBody>
                    <a:bodyPr/>
                    <a:lstStyle/>
                    <a:p>
                      <a:pPr algn="ctr"/>
                      <a:r>
                        <a:rPr lang="en-US" sz="2200" dirty="0"/>
                        <a:t>6, 11</a:t>
                      </a:r>
                    </a:p>
                  </a:txBody>
                  <a:tcPr/>
                </a:tc>
                <a:extLst>
                  <a:ext uri="{0D108BD9-81ED-4DB2-BD59-A6C34878D82A}">
                    <a16:rowId xmlns:a16="http://schemas.microsoft.com/office/drawing/2014/main" val="2668307944"/>
                  </a:ext>
                </a:extLst>
              </a:tr>
              <a:tr h="331342">
                <a:tc>
                  <a:txBody>
                    <a:bodyPr/>
                    <a:lstStyle/>
                    <a:p>
                      <a:pPr algn="ctr"/>
                      <a:r>
                        <a:rPr lang="en-US" sz="2200" dirty="0"/>
                        <a:t>14</a:t>
                      </a:r>
                    </a:p>
                  </a:txBody>
                  <a:tcPr/>
                </a:tc>
                <a:tc>
                  <a:txBody>
                    <a:bodyPr/>
                    <a:lstStyle/>
                    <a:p>
                      <a:pPr algn="ctr"/>
                      <a:r>
                        <a:rPr lang="en-US" sz="2200" dirty="0"/>
                        <a:t>1</a:t>
                      </a:r>
                    </a:p>
                  </a:txBody>
                  <a:tcPr/>
                </a:tc>
                <a:tc>
                  <a:txBody>
                    <a:bodyPr/>
                    <a:lstStyle/>
                    <a:p>
                      <a:pPr algn="ctr"/>
                      <a:r>
                        <a:rPr lang="en-US" sz="2200" dirty="0"/>
                        <a:t>12, 13</a:t>
                      </a:r>
                    </a:p>
                  </a:txBody>
                  <a:tcPr/>
                </a:tc>
                <a:extLst>
                  <a:ext uri="{0D108BD9-81ED-4DB2-BD59-A6C34878D82A}">
                    <a16:rowId xmlns:a16="http://schemas.microsoft.com/office/drawing/2014/main" val="3848442558"/>
                  </a:ext>
                </a:extLst>
              </a:tr>
            </a:tbl>
          </a:graphicData>
        </a:graphic>
      </p:graphicFrame>
    </p:spTree>
    <p:extLst>
      <p:ext uri="{BB962C8B-B14F-4D97-AF65-F5344CB8AC3E}">
        <p14:creationId xmlns:p14="http://schemas.microsoft.com/office/powerpoint/2010/main" val="3420196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9EF8A-4FFD-4BCE-A60E-703AA0195A5D}"/>
              </a:ext>
            </a:extLst>
          </p:cNvPr>
          <p:cNvSpPr>
            <a:spLocks noGrp="1"/>
          </p:cNvSpPr>
          <p:nvPr>
            <p:ph type="title"/>
          </p:nvPr>
        </p:nvSpPr>
        <p:spPr/>
        <p:txBody>
          <a:bodyPr/>
          <a:lstStyle/>
          <a:p>
            <a:r>
              <a:rPr lang="en-US" dirty="0"/>
              <a:t>Another view of the same tasks</a:t>
            </a:r>
          </a:p>
        </p:txBody>
      </p:sp>
      <p:sp>
        <p:nvSpPr>
          <p:cNvPr id="3" name="Content Placeholder 2">
            <a:extLst>
              <a:ext uri="{FF2B5EF4-FFF2-40B4-BE49-F238E27FC236}">
                <a16:creationId xmlns:a16="http://schemas.microsoft.com/office/drawing/2014/main" id="{BE604B46-43CE-4A48-97A2-3E3EE0837D85}"/>
              </a:ext>
            </a:extLst>
          </p:cNvPr>
          <p:cNvSpPr>
            <a:spLocks noGrp="1"/>
          </p:cNvSpPr>
          <p:nvPr>
            <p:ph idx="1"/>
          </p:nvPr>
        </p:nvSpPr>
        <p:spPr>
          <a:xfrm>
            <a:off x="609600" y="1775192"/>
            <a:ext cx="7696200" cy="4625609"/>
          </a:xfrm>
        </p:spPr>
        <p:txBody>
          <a:bodyPr>
            <a:normAutofit fontScale="85000" lnSpcReduction="10000"/>
          </a:bodyPr>
          <a:lstStyle/>
          <a:p>
            <a:r>
              <a:rPr lang="en-US" dirty="0"/>
              <a:t>The previous slide has all the information we need</a:t>
            </a:r>
          </a:p>
          <a:p>
            <a:r>
              <a:rPr lang="en-US" dirty="0"/>
              <a:t>But it's not displayed in a way that is helpful for every kind of analysis</a:t>
            </a:r>
          </a:p>
          <a:p>
            <a:r>
              <a:rPr lang="en-US" dirty="0"/>
              <a:t>For example, it's hard to figure out how long the whole project will take</a:t>
            </a:r>
          </a:p>
          <a:p>
            <a:r>
              <a:rPr lang="en-US" dirty="0"/>
              <a:t>It's also hard to identify </a:t>
            </a:r>
            <a:r>
              <a:rPr lang="en-US" b="1" dirty="0"/>
              <a:t>critical tasks</a:t>
            </a:r>
            <a:r>
              <a:rPr lang="en-US" dirty="0"/>
              <a:t>, the ones that determine the minimum time for the project</a:t>
            </a:r>
          </a:p>
          <a:p>
            <a:r>
              <a:rPr lang="en-US" dirty="0"/>
              <a:t>Another thing we want to see is </a:t>
            </a:r>
            <a:r>
              <a:rPr lang="en-US" b="1" dirty="0"/>
              <a:t>slack</a:t>
            </a:r>
            <a:r>
              <a:rPr lang="en-US" dirty="0"/>
              <a:t> (or </a:t>
            </a:r>
            <a:r>
              <a:rPr lang="en-US" b="1" dirty="0"/>
              <a:t>float</a:t>
            </a:r>
            <a:r>
              <a:rPr lang="en-US" dirty="0"/>
              <a:t>), the amount of time non-critical tasks can slip without delaying the project</a:t>
            </a:r>
          </a:p>
          <a:p>
            <a:r>
              <a:rPr lang="en-US" dirty="0"/>
              <a:t>To the right is another view that shows which tasks are dependent on a given task</a:t>
            </a:r>
          </a:p>
        </p:txBody>
      </p:sp>
      <p:graphicFrame>
        <p:nvGraphicFramePr>
          <p:cNvPr id="4" name="Table 3">
            <a:extLst>
              <a:ext uri="{FF2B5EF4-FFF2-40B4-BE49-F238E27FC236}">
                <a16:creationId xmlns:a16="http://schemas.microsoft.com/office/drawing/2014/main" id="{D15CB2E6-0A47-4824-977B-CF8866893283}"/>
              </a:ext>
            </a:extLst>
          </p:cNvPr>
          <p:cNvGraphicFramePr>
            <a:graphicFrameLocks noGrp="1"/>
          </p:cNvGraphicFramePr>
          <p:nvPr>
            <p:extLst>
              <p:ext uri="{D42A27DB-BD31-4B8C-83A1-F6EECF244321}">
                <p14:modId xmlns:p14="http://schemas.microsoft.com/office/powerpoint/2010/main" val="3524239779"/>
              </p:ext>
            </p:extLst>
          </p:nvPr>
        </p:nvGraphicFramePr>
        <p:xfrm>
          <a:off x="8659636" y="45720"/>
          <a:ext cx="3379964" cy="6736080"/>
        </p:xfrm>
        <a:graphic>
          <a:graphicData uri="http://schemas.openxmlformats.org/drawingml/2006/table">
            <a:tbl>
              <a:tblPr firstRow="1" bandRow="1">
                <a:tableStyleId>{5C22544A-7EE6-4342-B048-85BDC9FD1C3A}</a:tableStyleId>
              </a:tblPr>
              <a:tblGrid>
                <a:gridCol w="1221353">
                  <a:extLst>
                    <a:ext uri="{9D8B030D-6E8A-4147-A177-3AD203B41FA5}">
                      <a16:colId xmlns:a16="http://schemas.microsoft.com/office/drawing/2014/main" val="1021284704"/>
                    </a:ext>
                  </a:extLst>
                </a:gridCol>
                <a:gridCol w="2158611">
                  <a:extLst>
                    <a:ext uri="{9D8B030D-6E8A-4147-A177-3AD203B41FA5}">
                      <a16:colId xmlns:a16="http://schemas.microsoft.com/office/drawing/2014/main" val="601691335"/>
                    </a:ext>
                  </a:extLst>
                </a:gridCol>
              </a:tblGrid>
              <a:tr h="596416">
                <a:tc>
                  <a:txBody>
                    <a:bodyPr/>
                    <a:lstStyle/>
                    <a:p>
                      <a:pPr algn="ctr"/>
                      <a:r>
                        <a:rPr lang="en-US" sz="2200" dirty="0"/>
                        <a:t>Task Number</a:t>
                      </a:r>
                    </a:p>
                  </a:txBody>
                  <a:tcPr/>
                </a:tc>
                <a:tc>
                  <a:txBody>
                    <a:bodyPr/>
                    <a:lstStyle/>
                    <a:p>
                      <a:pPr algn="ctr"/>
                      <a:r>
                        <a:rPr lang="en-US" sz="2200" dirty="0"/>
                        <a:t>Subsequent Tasks</a:t>
                      </a:r>
                    </a:p>
                  </a:txBody>
                  <a:tcPr/>
                </a:tc>
                <a:extLst>
                  <a:ext uri="{0D108BD9-81ED-4DB2-BD59-A6C34878D82A}">
                    <a16:rowId xmlns:a16="http://schemas.microsoft.com/office/drawing/2014/main" val="863488425"/>
                  </a:ext>
                </a:extLst>
              </a:tr>
              <a:tr h="331342">
                <a:tc>
                  <a:txBody>
                    <a:bodyPr/>
                    <a:lstStyle/>
                    <a:p>
                      <a:pPr algn="ctr"/>
                      <a:r>
                        <a:rPr lang="en-US" sz="2200" dirty="0"/>
                        <a:t>1</a:t>
                      </a:r>
                    </a:p>
                  </a:txBody>
                  <a:tcPr/>
                </a:tc>
                <a:tc>
                  <a:txBody>
                    <a:bodyPr/>
                    <a:lstStyle/>
                    <a:p>
                      <a:pPr algn="ctr"/>
                      <a:r>
                        <a:rPr lang="en-US" sz="2200" dirty="0"/>
                        <a:t>2, 3, 4</a:t>
                      </a:r>
                    </a:p>
                  </a:txBody>
                  <a:tcPr/>
                </a:tc>
                <a:extLst>
                  <a:ext uri="{0D108BD9-81ED-4DB2-BD59-A6C34878D82A}">
                    <a16:rowId xmlns:a16="http://schemas.microsoft.com/office/drawing/2014/main" val="4036122217"/>
                  </a:ext>
                </a:extLst>
              </a:tr>
              <a:tr h="331342">
                <a:tc>
                  <a:txBody>
                    <a:bodyPr/>
                    <a:lstStyle/>
                    <a:p>
                      <a:pPr algn="ctr"/>
                      <a:r>
                        <a:rPr lang="en-US" sz="2200" dirty="0"/>
                        <a:t>2</a:t>
                      </a:r>
                    </a:p>
                  </a:txBody>
                  <a:tcPr/>
                </a:tc>
                <a:tc>
                  <a:txBody>
                    <a:bodyPr/>
                    <a:lstStyle/>
                    <a:p>
                      <a:pPr algn="ctr"/>
                      <a:r>
                        <a:rPr lang="en-US" sz="2200" dirty="0"/>
                        <a:t>5, 9</a:t>
                      </a:r>
                    </a:p>
                  </a:txBody>
                  <a:tcPr/>
                </a:tc>
                <a:extLst>
                  <a:ext uri="{0D108BD9-81ED-4DB2-BD59-A6C34878D82A}">
                    <a16:rowId xmlns:a16="http://schemas.microsoft.com/office/drawing/2014/main" val="4007276333"/>
                  </a:ext>
                </a:extLst>
              </a:tr>
              <a:tr h="331342">
                <a:tc>
                  <a:txBody>
                    <a:bodyPr/>
                    <a:lstStyle/>
                    <a:p>
                      <a:pPr algn="ctr"/>
                      <a:r>
                        <a:rPr lang="en-US" sz="2200" dirty="0"/>
                        <a:t>3</a:t>
                      </a:r>
                    </a:p>
                  </a:txBody>
                  <a:tcPr/>
                </a:tc>
                <a:tc>
                  <a:txBody>
                    <a:bodyPr/>
                    <a:lstStyle/>
                    <a:p>
                      <a:pPr algn="ctr"/>
                      <a:r>
                        <a:rPr lang="en-US" sz="2200" dirty="0"/>
                        <a:t>5</a:t>
                      </a:r>
                    </a:p>
                  </a:txBody>
                  <a:tcPr/>
                </a:tc>
                <a:extLst>
                  <a:ext uri="{0D108BD9-81ED-4DB2-BD59-A6C34878D82A}">
                    <a16:rowId xmlns:a16="http://schemas.microsoft.com/office/drawing/2014/main" val="1702357824"/>
                  </a:ext>
                </a:extLst>
              </a:tr>
              <a:tr h="331342">
                <a:tc>
                  <a:txBody>
                    <a:bodyPr/>
                    <a:lstStyle/>
                    <a:p>
                      <a:pPr algn="ctr"/>
                      <a:r>
                        <a:rPr lang="en-US" sz="2200" dirty="0"/>
                        <a:t>4</a:t>
                      </a:r>
                    </a:p>
                  </a:txBody>
                  <a:tcPr/>
                </a:tc>
                <a:tc>
                  <a:txBody>
                    <a:bodyPr/>
                    <a:lstStyle/>
                    <a:p>
                      <a:pPr algn="ctr"/>
                      <a:r>
                        <a:rPr lang="en-US" sz="2200" dirty="0"/>
                        <a:t>6, 7, 8</a:t>
                      </a:r>
                    </a:p>
                  </a:txBody>
                  <a:tcPr/>
                </a:tc>
                <a:extLst>
                  <a:ext uri="{0D108BD9-81ED-4DB2-BD59-A6C34878D82A}">
                    <a16:rowId xmlns:a16="http://schemas.microsoft.com/office/drawing/2014/main" val="1852815064"/>
                  </a:ext>
                </a:extLst>
              </a:tr>
              <a:tr h="331342">
                <a:tc>
                  <a:txBody>
                    <a:bodyPr/>
                    <a:lstStyle/>
                    <a:p>
                      <a:pPr algn="ctr"/>
                      <a:r>
                        <a:rPr lang="en-US" sz="2200" dirty="0"/>
                        <a:t>5</a:t>
                      </a:r>
                    </a:p>
                  </a:txBody>
                  <a:tcPr/>
                </a:tc>
                <a:tc>
                  <a:txBody>
                    <a:bodyPr/>
                    <a:lstStyle/>
                    <a:p>
                      <a:pPr algn="ctr"/>
                      <a:r>
                        <a:rPr lang="en-US" sz="2200" dirty="0"/>
                        <a:t>10</a:t>
                      </a:r>
                    </a:p>
                  </a:txBody>
                  <a:tcPr/>
                </a:tc>
                <a:extLst>
                  <a:ext uri="{0D108BD9-81ED-4DB2-BD59-A6C34878D82A}">
                    <a16:rowId xmlns:a16="http://schemas.microsoft.com/office/drawing/2014/main" val="1261184646"/>
                  </a:ext>
                </a:extLst>
              </a:tr>
              <a:tr h="331342">
                <a:tc>
                  <a:txBody>
                    <a:bodyPr/>
                    <a:lstStyle/>
                    <a:p>
                      <a:pPr algn="ctr"/>
                      <a:r>
                        <a:rPr lang="en-US" sz="2200" dirty="0"/>
                        <a:t>6</a:t>
                      </a:r>
                    </a:p>
                  </a:txBody>
                  <a:tcPr/>
                </a:tc>
                <a:tc>
                  <a:txBody>
                    <a:bodyPr/>
                    <a:lstStyle/>
                    <a:p>
                      <a:pPr algn="ctr"/>
                      <a:r>
                        <a:rPr lang="en-US" sz="2200" dirty="0"/>
                        <a:t>10, 13</a:t>
                      </a:r>
                    </a:p>
                  </a:txBody>
                  <a:tcPr/>
                </a:tc>
                <a:extLst>
                  <a:ext uri="{0D108BD9-81ED-4DB2-BD59-A6C34878D82A}">
                    <a16:rowId xmlns:a16="http://schemas.microsoft.com/office/drawing/2014/main" val="1818649070"/>
                  </a:ext>
                </a:extLst>
              </a:tr>
              <a:tr h="331342">
                <a:tc>
                  <a:txBody>
                    <a:bodyPr/>
                    <a:lstStyle/>
                    <a:p>
                      <a:pPr algn="ctr"/>
                      <a:r>
                        <a:rPr lang="en-US" sz="2200" dirty="0"/>
                        <a:t>7</a:t>
                      </a:r>
                    </a:p>
                  </a:txBody>
                  <a:tcPr/>
                </a:tc>
                <a:tc>
                  <a:txBody>
                    <a:bodyPr/>
                    <a:lstStyle/>
                    <a:p>
                      <a:pPr algn="ctr"/>
                      <a:r>
                        <a:rPr lang="en-US" sz="2200" dirty="0"/>
                        <a:t>11</a:t>
                      </a:r>
                    </a:p>
                  </a:txBody>
                  <a:tcPr/>
                </a:tc>
                <a:extLst>
                  <a:ext uri="{0D108BD9-81ED-4DB2-BD59-A6C34878D82A}">
                    <a16:rowId xmlns:a16="http://schemas.microsoft.com/office/drawing/2014/main" val="642415353"/>
                  </a:ext>
                </a:extLst>
              </a:tr>
              <a:tr h="331342">
                <a:tc>
                  <a:txBody>
                    <a:bodyPr/>
                    <a:lstStyle/>
                    <a:p>
                      <a:pPr algn="ctr"/>
                      <a:r>
                        <a:rPr lang="en-US" sz="2200" dirty="0"/>
                        <a:t>8</a:t>
                      </a:r>
                    </a:p>
                  </a:txBody>
                  <a:tcPr/>
                </a:tc>
                <a:tc>
                  <a:txBody>
                    <a:bodyPr/>
                    <a:lstStyle/>
                    <a:p>
                      <a:pPr algn="ctr"/>
                      <a:r>
                        <a:rPr lang="en-US" sz="2200" dirty="0"/>
                        <a:t>11</a:t>
                      </a:r>
                    </a:p>
                  </a:txBody>
                  <a:tcPr/>
                </a:tc>
                <a:extLst>
                  <a:ext uri="{0D108BD9-81ED-4DB2-BD59-A6C34878D82A}">
                    <a16:rowId xmlns:a16="http://schemas.microsoft.com/office/drawing/2014/main" val="3222121301"/>
                  </a:ext>
                </a:extLst>
              </a:tr>
              <a:tr h="331342">
                <a:tc>
                  <a:txBody>
                    <a:bodyPr/>
                    <a:lstStyle/>
                    <a:p>
                      <a:pPr algn="ctr"/>
                      <a:r>
                        <a:rPr lang="en-US" sz="2200" dirty="0"/>
                        <a:t>9</a:t>
                      </a:r>
                    </a:p>
                  </a:txBody>
                  <a:tcPr/>
                </a:tc>
                <a:tc>
                  <a:txBody>
                    <a:bodyPr/>
                    <a:lstStyle/>
                    <a:p>
                      <a:pPr algn="ctr"/>
                      <a:r>
                        <a:rPr lang="en-US" sz="2200" dirty="0"/>
                        <a:t>12</a:t>
                      </a:r>
                    </a:p>
                  </a:txBody>
                  <a:tcPr/>
                </a:tc>
                <a:extLst>
                  <a:ext uri="{0D108BD9-81ED-4DB2-BD59-A6C34878D82A}">
                    <a16:rowId xmlns:a16="http://schemas.microsoft.com/office/drawing/2014/main" val="2568268874"/>
                  </a:ext>
                </a:extLst>
              </a:tr>
              <a:tr h="331342">
                <a:tc>
                  <a:txBody>
                    <a:bodyPr/>
                    <a:lstStyle/>
                    <a:p>
                      <a:pPr algn="ctr"/>
                      <a:r>
                        <a:rPr lang="en-US" sz="2200" dirty="0"/>
                        <a:t>10</a:t>
                      </a:r>
                    </a:p>
                  </a:txBody>
                  <a:tcPr/>
                </a:tc>
                <a:tc>
                  <a:txBody>
                    <a:bodyPr/>
                    <a:lstStyle/>
                    <a:p>
                      <a:pPr algn="ctr"/>
                      <a:r>
                        <a:rPr lang="en-US" sz="2200" dirty="0"/>
                        <a:t>12</a:t>
                      </a:r>
                    </a:p>
                  </a:txBody>
                  <a:tcPr/>
                </a:tc>
                <a:extLst>
                  <a:ext uri="{0D108BD9-81ED-4DB2-BD59-A6C34878D82A}">
                    <a16:rowId xmlns:a16="http://schemas.microsoft.com/office/drawing/2014/main" val="1192539411"/>
                  </a:ext>
                </a:extLst>
              </a:tr>
              <a:tr h="331342">
                <a:tc>
                  <a:txBody>
                    <a:bodyPr/>
                    <a:lstStyle/>
                    <a:p>
                      <a:pPr algn="ctr"/>
                      <a:r>
                        <a:rPr lang="en-US" sz="2200" dirty="0"/>
                        <a:t>11</a:t>
                      </a:r>
                    </a:p>
                  </a:txBody>
                  <a:tcPr/>
                </a:tc>
                <a:tc>
                  <a:txBody>
                    <a:bodyPr/>
                    <a:lstStyle/>
                    <a:p>
                      <a:pPr algn="ctr"/>
                      <a:r>
                        <a:rPr lang="en-US" sz="2200" dirty="0"/>
                        <a:t>13</a:t>
                      </a:r>
                    </a:p>
                  </a:txBody>
                  <a:tcPr/>
                </a:tc>
                <a:extLst>
                  <a:ext uri="{0D108BD9-81ED-4DB2-BD59-A6C34878D82A}">
                    <a16:rowId xmlns:a16="http://schemas.microsoft.com/office/drawing/2014/main" val="2527603528"/>
                  </a:ext>
                </a:extLst>
              </a:tr>
              <a:tr h="331342">
                <a:tc>
                  <a:txBody>
                    <a:bodyPr/>
                    <a:lstStyle/>
                    <a:p>
                      <a:pPr algn="ctr"/>
                      <a:r>
                        <a:rPr lang="en-US" sz="2200" dirty="0"/>
                        <a:t>12</a:t>
                      </a:r>
                    </a:p>
                  </a:txBody>
                  <a:tcPr/>
                </a:tc>
                <a:tc>
                  <a:txBody>
                    <a:bodyPr/>
                    <a:lstStyle/>
                    <a:p>
                      <a:pPr algn="ctr"/>
                      <a:r>
                        <a:rPr lang="en-US" sz="2200" dirty="0"/>
                        <a:t>14</a:t>
                      </a:r>
                    </a:p>
                  </a:txBody>
                  <a:tcPr/>
                </a:tc>
                <a:extLst>
                  <a:ext uri="{0D108BD9-81ED-4DB2-BD59-A6C34878D82A}">
                    <a16:rowId xmlns:a16="http://schemas.microsoft.com/office/drawing/2014/main" val="822942647"/>
                  </a:ext>
                </a:extLst>
              </a:tr>
              <a:tr h="331342">
                <a:tc>
                  <a:txBody>
                    <a:bodyPr/>
                    <a:lstStyle/>
                    <a:p>
                      <a:pPr algn="ctr"/>
                      <a:r>
                        <a:rPr lang="en-US" sz="2200" dirty="0"/>
                        <a:t>13</a:t>
                      </a:r>
                    </a:p>
                  </a:txBody>
                  <a:tcPr/>
                </a:tc>
                <a:tc>
                  <a:txBody>
                    <a:bodyPr/>
                    <a:lstStyle/>
                    <a:p>
                      <a:pPr algn="ctr"/>
                      <a:r>
                        <a:rPr lang="en-US" sz="2200" dirty="0"/>
                        <a:t>14</a:t>
                      </a:r>
                    </a:p>
                  </a:txBody>
                  <a:tcPr/>
                </a:tc>
                <a:extLst>
                  <a:ext uri="{0D108BD9-81ED-4DB2-BD59-A6C34878D82A}">
                    <a16:rowId xmlns:a16="http://schemas.microsoft.com/office/drawing/2014/main" val="2668307944"/>
                  </a:ext>
                </a:extLst>
              </a:tr>
              <a:tr h="331342">
                <a:tc>
                  <a:txBody>
                    <a:bodyPr/>
                    <a:lstStyle/>
                    <a:p>
                      <a:pPr algn="ctr"/>
                      <a:r>
                        <a:rPr lang="en-US" sz="2200" dirty="0"/>
                        <a:t>14</a:t>
                      </a:r>
                    </a:p>
                  </a:txBody>
                  <a:tcPr/>
                </a:tc>
                <a:tc>
                  <a:txBody>
                    <a:bodyPr/>
                    <a:lstStyle/>
                    <a:p>
                      <a:pPr algn="ctr"/>
                      <a:r>
                        <a:rPr lang="en-US" sz="2200" dirty="0"/>
                        <a:t>-</a:t>
                      </a:r>
                    </a:p>
                  </a:txBody>
                  <a:tcPr/>
                </a:tc>
                <a:extLst>
                  <a:ext uri="{0D108BD9-81ED-4DB2-BD59-A6C34878D82A}">
                    <a16:rowId xmlns:a16="http://schemas.microsoft.com/office/drawing/2014/main" val="3848442558"/>
                  </a:ext>
                </a:extLst>
              </a:tr>
            </a:tbl>
          </a:graphicData>
        </a:graphic>
      </p:graphicFrame>
    </p:spTree>
    <p:extLst>
      <p:ext uri="{BB962C8B-B14F-4D97-AF65-F5344CB8AC3E}">
        <p14:creationId xmlns:p14="http://schemas.microsoft.com/office/powerpoint/2010/main" val="3570307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Last time</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dirty="0"/>
                  <a:t>What did we talk about last time?</a:t>
                </a:r>
              </a:p>
              <a:p>
                <a:r>
                  <a:rPr lang="en-US" dirty="0"/>
                  <a:t>Financial and economic planning</a:t>
                </a:r>
              </a:p>
              <a:p>
                <a:pPr lvl="1"/>
                <a:r>
                  <a:rPr lang="en-US" dirty="0"/>
                  <a:t>Time value of money</a:t>
                </a:r>
              </a:p>
              <a:p>
                <a:pPr lvl="1"/>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𝐹</m:t>
                        </m:r>
                      </m:e>
                      <m:sub>
                        <m:r>
                          <a:rPr lang="en-US" i="1">
                            <a:latin typeface="Cambria Math" panose="02040503050406030204" pitchFamily="18" charset="0"/>
                          </a:rPr>
                          <m:t>𝑛</m:t>
                        </m:r>
                      </m:sub>
                    </m:sSub>
                    <m:r>
                      <a:rPr lang="en-US" i="1">
                        <a:latin typeface="Cambria Math" panose="02040503050406030204" pitchFamily="18" charset="0"/>
                      </a:rPr>
                      <m:t>=</m:t>
                    </m:r>
                    <m:r>
                      <a:rPr lang="en-US" i="1">
                        <a:latin typeface="Cambria Math" panose="02040503050406030204" pitchFamily="18" charset="0"/>
                      </a:rPr>
                      <m:t>𝑃</m:t>
                    </m:r>
                    <m:r>
                      <a:rPr lang="en-US" i="1">
                        <a:latin typeface="Cambria Math" panose="02040503050406030204" pitchFamily="18" charset="0"/>
                      </a:rPr>
                      <m:t>⋅</m:t>
                    </m:r>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panose="02040503050406030204" pitchFamily="18" charset="0"/>
                              </a:rPr>
                              <m:t>1+</m:t>
                            </m:r>
                            <m:r>
                              <a:rPr lang="en-US" i="1">
                                <a:latin typeface="Cambria Math" panose="02040503050406030204" pitchFamily="18" charset="0"/>
                              </a:rPr>
                              <m:t>𝑟</m:t>
                            </m:r>
                          </m:e>
                        </m:d>
                      </m:e>
                      <m:sup>
                        <m:r>
                          <a:rPr lang="en-US" i="1">
                            <a:latin typeface="Cambria Math" panose="02040503050406030204" pitchFamily="18" charset="0"/>
                          </a:rPr>
                          <m:t>𝑛</m:t>
                        </m:r>
                      </m:sup>
                    </m:sSup>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t="-659"/>
                </a:stretch>
              </a:blipFill>
            </p:spPr>
            <p:txBody>
              <a:bodyPr/>
              <a:lstStyle/>
              <a:p>
                <a:r>
                  <a:rPr lang="en-US">
                    <a:noFill/>
                  </a:rPr>
                  <a:t> </a:t>
                </a:r>
              </a:p>
            </p:txBody>
          </p:sp>
        </mc:Fallback>
      </mc:AlternateContent>
    </p:spTree>
    <p:extLst>
      <p:ext uri="{BB962C8B-B14F-4D97-AF65-F5344CB8AC3E}">
        <p14:creationId xmlns:p14="http://schemas.microsoft.com/office/powerpoint/2010/main" val="1586980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B44BB-FA32-4A48-94BA-BF915A5D72BA}"/>
              </a:ext>
            </a:extLst>
          </p:cNvPr>
          <p:cNvSpPr>
            <a:spLocks noGrp="1"/>
          </p:cNvSpPr>
          <p:nvPr>
            <p:ph type="title"/>
          </p:nvPr>
        </p:nvSpPr>
        <p:spPr/>
        <p:txBody>
          <a:bodyPr/>
          <a:lstStyle/>
          <a:p>
            <a:r>
              <a:rPr lang="en-US" dirty="0"/>
              <a:t>Gantt charts</a:t>
            </a:r>
          </a:p>
        </p:txBody>
      </p:sp>
      <p:sp>
        <p:nvSpPr>
          <p:cNvPr id="3" name="Content Placeholder 2">
            <a:extLst>
              <a:ext uri="{FF2B5EF4-FFF2-40B4-BE49-F238E27FC236}">
                <a16:creationId xmlns:a16="http://schemas.microsoft.com/office/drawing/2014/main" id="{AB6B1362-1C27-4D44-A0CD-D6A1DC28000E}"/>
              </a:ext>
            </a:extLst>
          </p:cNvPr>
          <p:cNvSpPr>
            <a:spLocks noGrp="1"/>
          </p:cNvSpPr>
          <p:nvPr>
            <p:ph idx="1"/>
          </p:nvPr>
        </p:nvSpPr>
        <p:spPr/>
        <p:txBody>
          <a:bodyPr/>
          <a:lstStyle/>
          <a:p>
            <a:r>
              <a:rPr lang="en-US" dirty="0"/>
              <a:t>Gantt charts let us find total time, critical tasks, and float times</a:t>
            </a:r>
          </a:p>
          <a:p>
            <a:pPr lvl="1"/>
            <a:r>
              <a:rPr lang="en-US" dirty="0"/>
              <a:t>Tasks are represented as rectangles with length proportional to duration</a:t>
            </a:r>
          </a:p>
          <a:p>
            <a:pPr lvl="1"/>
            <a:r>
              <a:rPr lang="en-US" dirty="0"/>
              <a:t>Dependencies between tasks are arrows</a:t>
            </a:r>
          </a:p>
          <a:p>
            <a:pPr lvl="1"/>
            <a:r>
              <a:rPr lang="en-US" dirty="0"/>
              <a:t>Time increases from left to right</a:t>
            </a:r>
          </a:p>
          <a:p>
            <a:pPr lvl="1"/>
            <a:r>
              <a:rPr lang="en-US" dirty="0"/>
              <a:t>We put the task starts as early as possible, immediately after their last prerequisite finishes</a:t>
            </a:r>
          </a:p>
        </p:txBody>
      </p:sp>
    </p:spTree>
    <p:extLst>
      <p:ext uri="{BB962C8B-B14F-4D97-AF65-F5344CB8AC3E}">
        <p14:creationId xmlns:p14="http://schemas.microsoft.com/office/powerpoint/2010/main" val="1689912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EBE2D-A93A-4681-85F7-353BD886CD87}"/>
              </a:ext>
            </a:extLst>
          </p:cNvPr>
          <p:cNvSpPr>
            <a:spLocks noGrp="1"/>
          </p:cNvSpPr>
          <p:nvPr>
            <p:ph type="title"/>
          </p:nvPr>
        </p:nvSpPr>
        <p:spPr/>
        <p:txBody>
          <a:bodyPr/>
          <a:lstStyle/>
          <a:p>
            <a:r>
              <a:rPr lang="en-US" dirty="0"/>
              <a:t>Partial Gantt chart example</a:t>
            </a:r>
          </a:p>
        </p:txBody>
      </p:sp>
      <p:sp>
        <p:nvSpPr>
          <p:cNvPr id="3" name="Content Placeholder 2">
            <a:extLst>
              <a:ext uri="{FF2B5EF4-FFF2-40B4-BE49-F238E27FC236}">
                <a16:creationId xmlns:a16="http://schemas.microsoft.com/office/drawing/2014/main" id="{3A16F55E-EBF4-49E8-A607-802ADEF832A1}"/>
              </a:ext>
            </a:extLst>
          </p:cNvPr>
          <p:cNvSpPr>
            <a:spLocks noGrp="1"/>
          </p:cNvSpPr>
          <p:nvPr>
            <p:ph idx="1"/>
          </p:nvPr>
        </p:nvSpPr>
        <p:spPr>
          <a:xfrm>
            <a:off x="609600" y="1775192"/>
            <a:ext cx="10896599" cy="4625609"/>
          </a:xfrm>
        </p:spPr>
        <p:txBody>
          <a:bodyPr/>
          <a:lstStyle/>
          <a:p>
            <a:r>
              <a:rPr lang="en-US" dirty="0"/>
              <a:t>The first five tasks from our earlier table have the following characteristics</a:t>
            </a:r>
          </a:p>
          <a:p>
            <a:r>
              <a:rPr lang="en-US" dirty="0"/>
              <a:t>Corresponding Gantt chart:</a:t>
            </a:r>
          </a:p>
        </p:txBody>
      </p:sp>
      <p:graphicFrame>
        <p:nvGraphicFramePr>
          <p:cNvPr id="4" name="Table 3">
            <a:extLst>
              <a:ext uri="{FF2B5EF4-FFF2-40B4-BE49-F238E27FC236}">
                <a16:creationId xmlns:a16="http://schemas.microsoft.com/office/drawing/2014/main" id="{E56497DD-6281-4D21-A776-B75EF2F40DDD}"/>
              </a:ext>
            </a:extLst>
          </p:cNvPr>
          <p:cNvGraphicFramePr>
            <a:graphicFrameLocks noGrp="1"/>
          </p:cNvGraphicFramePr>
          <p:nvPr>
            <p:extLst>
              <p:ext uri="{D42A27DB-BD31-4B8C-83A1-F6EECF244321}">
                <p14:modId xmlns:p14="http://schemas.microsoft.com/office/powerpoint/2010/main" val="2420374189"/>
              </p:ext>
            </p:extLst>
          </p:nvPr>
        </p:nvGraphicFramePr>
        <p:xfrm>
          <a:off x="7901749" y="3992880"/>
          <a:ext cx="3985451" cy="2560320"/>
        </p:xfrm>
        <a:graphic>
          <a:graphicData uri="http://schemas.openxmlformats.org/drawingml/2006/table">
            <a:tbl>
              <a:tblPr firstRow="1" bandRow="1">
                <a:tableStyleId>{5C22544A-7EE6-4342-B048-85BDC9FD1C3A}</a:tableStyleId>
              </a:tblPr>
              <a:tblGrid>
                <a:gridCol w="786321">
                  <a:extLst>
                    <a:ext uri="{9D8B030D-6E8A-4147-A177-3AD203B41FA5}">
                      <a16:colId xmlns:a16="http://schemas.microsoft.com/office/drawing/2014/main" val="1021284704"/>
                    </a:ext>
                  </a:extLst>
                </a:gridCol>
                <a:gridCol w="1370330">
                  <a:extLst>
                    <a:ext uri="{9D8B030D-6E8A-4147-A177-3AD203B41FA5}">
                      <a16:colId xmlns:a16="http://schemas.microsoft.com/office/drawing/2014/main" val="3417182291"/>
                    </a:ext>
                  </a:extLst>
                </a:gridCol>
                <a:gridCol w="1828800">
                  <a:extLst>
                    <a:ext uri="{9D8B030D-6E8A-4147-A177-3AD203B41FA5}">
                      <a16:colId xmlns:a16="http://schemas.microsoft.com/office/drawing/2014/main" val="601691335"/>
                    </a:ext>
                  </a:extLst>
                </a:gridCol>
              </a:tblGrid>
              <a:tr h="330893">
                <a:tc>
                  <a:txBody>
                    <a:bodyPr/>
                    <a:lstStyle/>
                    <a:p>
                      <a:pPr algn="ctr"/>
                      <a:r>
                        <a:rPr lang="en-US" sz="2200" dirty="0"/>
                        <a:t>Task</a:t>
                      </a:r>
                    </a:p>
                  </a:txBody>
                  <a:tcPr/>
                </a:tc>
                <a:tc>
                  <a:txBody>
                    <a:bodyPr/>
                    <a:lstStyle/>
                    <a:p>
                      <a:pPr algn="ctr"/>
                      <a:r>
                        <a:rPr lang="en-US" sz="2200" dirty="0"/>
                        <a:t>Duration </a:t>
                      </a:r>
                    </a:p>
                  </a:txBody>
                  <a:tcPr/>
                </a:tc>
                <a:tc>
                  <a:txBody>
                    <a:bodyPr/>
                    <a:lstStyle/>
                    <a:p>
                      <a:pPr algn="ctr"/>
                      <a:r>
                        <a:rPr lang="en-US" sz="2200" dirty="0"/>
                        <a:t>Prerequisites</a:t>
                      </a:r>
                    </a:p>
                  </a:txBody>
                  <a:tcPr/>
                </a:tc>
                <a:extLst>
                  <a:ext uri="{0D108BD9-81ED-4DB2-BD59-A6C34878D82A}">
                    <a16:rowId xmlns:a16="http://schemas.microsoft.com/office/drawing/2014/main" val="863488425"/>
                  </a:ext>
                </a:extLst>
              </a:tr>
              <a:tr h="250900">
                <a:tc>
                  <a:txBody>
                    <a:bodyPr/>
                    <a:lstStyle/>
                    <a:p>
                      <a:pPr algn="ctr"/>
                      <a:r>
                        <a:rPr lang="en-US" sz="2200" dirty="0"/>
                        <a:t>1</a:t>
                      </a:r>
                    </a:p>
                  </a:txBody>
                  <a:tcPr/>
                </a:tc>
                <a:tc>
                  <a:txBody>
                    <a:bodyPr/>
                    <a:lstStyle/>
                    <a:p>
                      <a:pPr algn="ctr"/>
                      <a:r>
                        <a:rPr lang="en-US" sz="2200" dirty="0"/>
                        <a:t>6</a:t>
                      </a:r>
                    </a:p>
                  </a:txBody>
                  <a:tcPr/>
                </a:tc>
                <a:tc>
                  <a:txBody>
                    <a:bodyPr/>
                    <a:lstStyle/>
                    <a:p>
                      <a:pPr algn="ctr"/>
                      <a:r>
                        <a:rPr lang="en-US" sz="2200" dirty="0"/>
                        <a:t>-</a:t>
                      </a:r>
                    </a:p>
                  </a:txBody>
                  <a:tcPr/>
                </a:tc>
                <a:extLst>
                  <a:ext uri="{0D108BD9-81ED-4DB2-BD59-A6C34878D82A}">
                    <a16:rowId xmlns:a16="http://schemas.microsoft.com/office/drawing/2014/main" val="4036122217"/>
                  </a:ext>
                </a:extLst>
              </a:tr>
              <a:tr h="250900">
                <a:tc>
                  <a:txBody>
                    <a:bodyPr/>
                    <a:lstStyle/>
                    <a:p>
                      <a:pPr algn="ctr"/>
                      <a:r>
                        <a:rPr lang="en-US" sz="2200" dirty="0"/>
                        <a:t>2</a:t>
                      </a:r>
                    </a:p>
                  </a:txBody>
                  <a:tcPr/>
                </a:tc>
                <a:tc>
                  <a:txBody>
                    <a:bodyPr/>
                    <a:lstStyle/>
                    <a:p>
                      <a:pPr algn="ctr"/>
                      <a:r>
                        <a:rPr lang="en-US" sz="2200" dirty="0"/>
                        <a:t>5</a:t>
                      </a:r>
                    </a:p>
                  </a:txBody>
                  <a:tcPr/>
                </a:tc>
                <a:tc>
                  <a:txBody>
                    <a:bodyPr/>
                    <a:lstStyle/>
                    <a:p>
                      <a:pPr algn="ctr"/>
                      <a:r>
                        <a:rPr lang="en-US" sz="2200" dirty="0"/>
                        <a:t>1</a:t>
                      </a:r>
                    </a:p>
                  </a:txBody>
                  <a:tcPr/>
                </a:tc>
                <a:extLst>
                  <a:ext uri="{0D108BD9-81ED-4DB2-BD59-A6C34878D82A}">
                    <a16:rowId xmlns:a16="http://schemas.microsoft.com/office/drawing/2014/main" val="4007276333"/>
                  </a:ext>
                </a:extLst>
              </a:tr>
              <a:tr h="250900">
                <a:tc>
                  <a:txBody>
                    <a:bodyPr/>
                    <a:lstStyle/>
                    <a:p>
                      <a:pPr algn="ctr"/>
                      <a:r>
                        <a:rPr lang="en-US" sz="2200" dirty="0"/>
                        <a:t>3</a:t>
                      </a:r>
                    </a:p>
                  </a:txBody>
                  <a:tcPr/>
                </a:tc>
                <a:tc>
                  <a:txBody>
                    <a:bodyPr/>
                    <a:lstStyle/>
                    <a:p>
                      <a:pPr algn="ctr"/>
                      <a:r>
                        <a:rPr lang="en-US" sz="2200" dirty="0"/>
                        <a:t>2</a:t>
                      </a:r>
                    </a:p>
                  </a:txBody>
                  <a:tcPr/>
                </a:tc>
                <a:tc>
                  <a:txBody>
                    <a:bodyPr/>
                    <a:lstStyle/>
                    <a:p>
                      <a:pPr algn="ctr"/>
                      <a:r>
                        <a:rPr lang="en-US" sz="2200" dirty="0"/>
                        <a:t>1</a:t>
                      </a:r>
                    </a:p>
                  </a:txBody>
                  <a:tcPr/>
                </a:tc>
                <a:extLst>
                  <a:ext uri="{0D108BD9-81ED-4DB2-BD59-A6C34878D82A}">
                    <a16:rowId xmlns:a16="http://schemas.microsoft.com/office/drawing/2014/main" val="1702357824"/>
                  </a:ext>
                </a:extLst>
              </a:tr>
              <a:tr h="250900">
                <a:tc>
                  <a:txBody>
                    <a:bodyPr/>
                    <a:lstStyle/>
                    <a:p>
                      <a:pPr algn="ctr"/>
                      <a:r>
                        <a:rPr lang="en-US" sz="2200" dirty="0"/>
                        <a:t>4</a:t>
                      </a:r>
                    </a:p>
                  </a:txBody>
                  <a:tcPr/>
                </a:tc>
                <a:tc>
                  <a:txBody>
                    <a:bodyPr/>
                    <a:lstStyle/>
                    <a:p>
                      <a:pPr algn="ctr"/>
                      <a:r>
                        <a:rPr lang="en-US" sz="2200" dirty="0"/>
                        <a:t>6</a:t>
                      </a:r>
                    </a:p>
                  </a:txBody>
                  <a:tcPr/>
                </a:tc>
                <a:tc>
                  <a:txBody>
                    <a:bodyPr/>
                    <a:lstStyle/>
                    <a:p>
                      <a:pPr algn="ctr"/>
                      <a:r>
                        <a:rPr lang="en-US" sz="2200" dirty="0"/>
                        <a:t>1</a:t>
                      </a:r>
                    </a:p>
                  </a:txBody>
                  <a:tcPr/>
                </a:tc>
                <a:extLst>
                  <a:ext uri="{0D108BD9-81ED-4DB2-BD59-A6C34878D82A}">
                    <a16:rowId xmlns:a16="http://schemas.microsoft.com/office/drawing/2014/main" val="1852815064"/>
                  </a:ext>
                </a:extLst>
              </a:tr>
              <a:tr h="250900">
                <a:tc>
                  <a:txBody>
                    <a:bodyPr/>
                    <a:lstStyle/>
                    <a:p>
                      <a:pPr algn="ctr"/>
                      <a:r>
                        <a:rPr lang="en-US" sz="2200" dirty="0"/>
                        <a:t>5</a:t>
                      </a:r>
                    </a:p>
                  </a:txBody>
                  <a:tcPr/>
                </a:tc>
                <a:tc>
                  <a:txBody>
                    <a:bodyPr/>
                    <a:lstStyle/>
                    <a:p>
                      <a:pPr algn="ctr"/>
                      <a:r>
                        <a:rPr lang="en-US" sz="2200" dirty="0"/>
                        <a:t>4</a:t>
                      </a:r>
                    </a:p>
                  </a:txBody>
                  <a:tcPr/>
                </a:tc>
                <a:tc>
                  <a:txBody>
                    <a:bodyPr/>
                    <a:lstStyle/>
                    <a:p>
                      <a:pPr algn="ctr"/>
                      <a:r>
                        <a:rPr lang="en-US" sz="2200" dirty="0"/>
                        <a:t>2, 3</a:t>
                      </a:r>
                    </a:p>
                  </a:txBody>
                  <a:tcPr/>
                </a:tc>
                <a:extLst>
                  <a:ext uri="{0D108BD9-81ED-4DB2-BD59-A6C34878D82A}">
                    <a16:rowId xmlns:a16="http://schemas.microsoft.com/office/drawing/2014/main" val="1261184646"/>
                  </a:ext>
                </a:extLst>
              </a:tr>
            </a:tbl>
          </a:graphicData>
        </a:graphic>
      </p:graphicFrame>
      <p:grpSp>
        <p:nvGrpSpPr>
          <p:cNvPr id="66" name="Group 65">
            <a:extLst>
              <a:ext uri="{FF2B5EF4-FFF2-40B4-BE49-F238E27FC236}">
                <a16:creationId xmlns:a16="http://schemas.microsoft.com/office/drawing/2014/main" id="{FFBCA79D-E34E-4E41-AC87-BB597B555070}"/>
              </a:ext>
            </a:extLst>
          </p:cNvPr>
          <p:cNvGrpSpPr/>
          <p:nvPr/>
        </p:nvGrpSpPr>
        <p:grpSpPr>
          <a:xfrm>
            <a:off x="76200" y="3657600"/>
            <a:ext cx="7599272" cy="2703017"/>
            <a:chOff x="4516528" y="0"/>
            <a:chExt cx="7599272" cy="2703017"/>
          </a:xfrm>
        </p:grpSpPr>
        <p:sp>
          <p:nvSpPr>
            <p:cNvPr id="32" name="TextBox 31">
              <a:extLst>
                <a:ext uri="{FF2B5EF4-FFF2-40B4-BE49-F238E27FC236}">
                  <a16:creationId xmlns:a16="http://schemas.microsoft.com/office/drawing/2014/main" id="{CBE94A49-6630-4C76-8744-FC903D25DE62}"/>
                </a:ext>
              </a:extLst>
            </p:cNvPr>
            <p:cNvSpPr txBox="1"/>
            <p:nvPr/>
          </p:nvSpPr>
          <p:spPr>
            <a:xfrm>
              <a:off x="4516528" y="343268"/>
              <a:ext cx="1028703" cy="2359749"/>
            </a:xfrm>
            <a:prstGeom prst="rect">
              <a:avLst/>
            </a:prstGeom>
            <a:noFill/>
          </p:spPr>
          <p:txBody>
            <a:bodyPr wrap="square" rtlCol="0">
              <a:spAutoFit/>
            </a:bodyPr>
            <a:lstStyle/>
            <a:p>
              <a:pPr algn="ctr">
                <a:lnSpc>
                  <a:spcPts val="3550"/>
                </a:lnSpc>
              </a:pPr>
              <a:r>
                <a:rPr lang="en-US" sz="2200" dirty="0"/>
                <a:t>1</a:t>
              </a:r>
            </a:p>
            <a:p>
              <a:pPr algn="ctr">
                <a:lnSpc>
                  <a:spcPts val="3550"/>
                </a:lnSpc>
              </a:pPr>
              <a:r>
                <a:rPr lang="en-US" sz="2200" dirty="0"/>
                <a:t>2</a:t>
              </a:r>
            </a:p>
            <a:p>
              <a:pPr algn="ctr">
                <a:lnSpc>
                  <a:spcPts val="3550"/>
                </a:lnSpc>
              </a:pPr>
              <a:r>
                <a:rPr lang="en-US" sz="2200" dirty="0"/>
                <a:t>3</a:t>
              </a:r>
            </a:p>
            <a:p>
              <a:pPr algn="ctr">
                <a:lnSpc>
                  <a:spcPts val="3550"/>
                </a:lnSpc>
              </a:pPr>
              <a:r>
                <a:rPr lang="en-US" sz="2200" dirty="0"/>
                <a:t>4</a:t>
              </a:r>
            </a:p>
            <a:p>
              <a:pPr algn="ctr">
                <a:lnSpc>
                  <a:spcPts val="3550"/>
                </a:lnSpc>
              </a:pPr>
              <a:r>
                <a:rPr lang="en-US" sz="2200" dirty="0"/>
                <a:t>5</a:t>
              </a:r>
            </a:p>
          </p:txBody>
        </p:sp>
        <p:cxnSp>
          <p:nvCxnSpPr>
            <p:cNvPr id="33" name="Straight Arrow Connector 32">
              <a:extLst>
                <a:ext uri="{FF2B5EF4-FFF2-40B4-BE49-F238E27FC236}">
                  <a16:creationId xmlns:a16="http://schemas.microsoft.com/office/drawing/2014/main" id="{2731B211-6E9A-45F6-846E-B966DF17AD38}"/>
                </a:ext>
              </a:extLst>
            </p:cNvPr>
            <p:cNvCxnSpPr>
              <a:cxnSpLocks/>
            </p:cNvCxnSpPr>
            <p:nvPr/>
          </p:nvCxnSpPr>
          <p:spPr>
            <a:xfrm>
              <a:off x="5334000" y="381000"/>
              <a:ext cx="6096000" cy="0"/>
            </a:xfrm>
            <a:prstGeom prst="straightConnector1">
              <a:avLst/>
            </a:prstGeom>
            <a:ln w="38100">
              <a:tailEnd type="stealth" w="lg" len="lg"/>
            </a:ln>
          </p:spPr>
          <p:style>
            <a:lnRef idx="1">
              <a:schemeClr val="dk1"/>
            </a:lnRef>
            <a:fillRef idx="0">
              <a:schemeClr val="dk1"/>
            </a:fillRef>
            <a:effectRef idx="0">
              <a:schemeClr val="dk1"/>
            </a:effectRef>
            <a:fontRef idx="minor">
              <a:schemeClr val="tx1"/>
            </a:fontRef>
          </p:style>
        </p:cxnSp>
        <p:sp>
          <p:nvSpPr>
            <p:cNvPr id="34" name="TextBox 33">
              <a:extLst>
                <a:ext uri="{FF2B5EF4-FFF2-40B4-BE49-F238E27FC236}">
                  <a16:creationId xmlns:a16="http://schemas.microsoft.com/office/drawing/2014/main" id="{94A2B6DA-661F-473B-8CC5-172C5646E7D5}"/>
                </a:ext>
              </a:extLst>
            </p:cNvPr>
            <p:cNvSpPr txBox="1"/>
            <p:nvPr/>
          </p:nvSpPr>
          <p:spPr>
            <a:xfrm>
              <a:off x="11412631" y="192052"/>
              <a:ext cx="703169" cy="369332"/>
            </a:xfrm>
            <a:prstGeom prst="rect">
              <a:avLst/>
            </a:prstGeom>
            <a:noFill/>
          </p:spPr>
          <p:txBody>
            <a:bodyPr wrap="square" rtlCol="0">
              <a:spAutoFit/>
            </a:bodyPr>
            <a:lstStyle/>
            <a:p>
              <a:r>
                <a:rPr lang="en-US" dirty="0"/>
                <a:t>Time</a:t>
              </a:r>
            </a:p>
          </p:txBody>
        </p:sp>
        <p:sp>
          <p:nvSpPr>
            <p:cNvPr id="35" name="TextBox 34">
              <a:extLst>
                <a:ext uri="{FF2B5EF4-FFF2-40B4-BE49-F238E27FC236}">
                  <a16:creationId xmlns:a16="http://schemas.microsoft.com/office/drawing/2014/main" id="{C07CF7EA-1DBF-44D6-AA82-9DD18515C55E}"/>
                </a:ext>
              </a:extLst>
            </p:cNvPr>
            <p:cNvSpPr txBox="1"/>
            <p:nvPr/>
          </p:nvSpPr>
          <p:spPr>
            <a:xfrm>
              <a:off x="5181600" y="0"/>
              <a:ext cx="6535831" cy="369332"/>
            </a:xfrm>
            <a:prstGeom prst="rect">
              <a:avLst/>
            </a:prstGeom>
            <a:noFill/>
          </p:spPr>
          <p:txBody>
            <a:bodyPr wrap="square" rtlCol="0">
              <a:spAutoFit/>
            </a:bodyPr>
            <a:lstStyle/>
            <a:p>
              <a:r>
                <a:rPr lang="en-US" dirty="0"/>
                <a:t>0                      5                     10                    15                     20                   25</a:t>
              </a:r>
            </a:p>
          </p:txBody>
        </p:sp>
        <p:cxnSp>
          <p:nvCxnSpPr>
            <p:cNvPr id="36" name="Straight Arrow Connector 35">
              <a:extLst>
                <a:ext uri="{FF2B5EF4-FFF2-40B4-BE49-F238E27FC236}">
                  <a16:creationId xmlns:a16="http://schemas.microsoft.com/office/drawing/2014/main" id="{13F3ADB0-2E6D-4275-9E0E-552145DE42F3}"/>
                </a:ext>
              </a:extLst>
            </p:cNvPr>
            <p:cNvCxnSpPr>
              <a:cxnSpLocks/>
            </p:cNvCxnSpPr>
            <p:nvPr/>
          </p:nvCxnSpPr>
          <p:spPr>
            <a:xfrm>
              <a:off x="6705600" y="762000"/>
              <a:ext cx="0" cy="228600"/>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6A4EA011-E7D9-4052-8EE9-C2122E2BA7B2}"/>
                </a:ext>
              </a:extLst>
            </p:cNvPr>
            <p:cNvCxnSpPr>
              <a:cxnSpLocks/>
            </p:cNvCxnSpPr>
            <p:nvPr/>
          </p:nvCxnSpPr>
          <p:spPr>
            <a:xfrm>
              <a:off x="6705600" y="1170968"/>
              <a:ext cx="0" cy="276832"/>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38" name="Straight Arrow Connector 37">
              <a:extLst>
                <a:ext uri="{FF2B5EF4-FFF2-40B4-BE49-F238E27FC236}">
                  <a16:creationId xmlns:a16="http://schemas.microsoft.com/office/drawing/2014/main" id="{F409E81C-18B4-404B-A65A-6A2BF55B8CDC}"/>
                </a:ext>
              </a:extLst>
            </p:cNvPr>
            <p:cNvCxnSpPr>
              <a:cxnSpLocks/>
            </p:cNvCxnSpPr>
            <p:nvPr/>
          </p:nvCxnSpPr>
          <p:spPr>
            <a:xfrm>
              <a:off x="6705600" y="1628168"/>
              <a:ext cx="0" cy="276832"/>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1B3C470A-E09C-4E6C-AD14-56E24A4A1584}"/>
                </a:ext>
              </a:extLst>
            </p:cNvPr>
            <p:cNvCxnSpPr>
              <a:cxnSpLocks/>
              <a:stCxn id="56" idx="3"/>
            </p:cNvCxnSpPr>
            <p:nvPr/>
          </p:nvCxnSpPr>
          <p:spPr>
            <a:xfrm>
              <a:off x="7848600" y="1104900"/>
              <a:ext cx="0" cy="1257300"/>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40" name="Straight Connector 39">
              <a:extLst>
                <a:ext uri="{FF2B5EF4-FFF2-40B4-BE49-F238E27FC236}">
                  <a16:creationId xmlns:a16="http://schemas.microsoft.com/office/drawing/2014/main" id="{C4DBABDE-0D32-4379-B535-FC2C7FC6D2CA}"/>
                </a:ext>
              </a:extLst>
            </p:cNvPr>
            <p:cNvCxnSpPr/>
            <p:nvPr/>
          </p:nvCxnSpPr>
          <p:spPr>
            <a:xfrm>
              <a:off x="7162800" y="1447800"/>
              <a:ext cx="685800" cy="0"/>
            </a:xfrm>
            <a:prstGeom prst="line">
              <a:avLst/>
            </a:prstGeom>
            <a:ln w="25400">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52" name="Rectangle 51">
              <a:extLst>
                <a:ext uri="{FF2B5EF4-FFF2-40B4-BE49-F238E27FC236}">
                  <a16:creationId xmlns:a16="http://schemas.microsoft.com/office/drawing/2014/main" id="{D5F25DBF-9E04-4501-AFE2-F237BD24001F}"/>
                </a:ext>
              </a:extLst>
            </p:cNvPr>
            <p:cNvSpPr/>
            <p:nvPr/>
          </p:nvSpPr>
          <p:spPr>
            <a:xfrm>
              <a:off x="7848600" y="2362200"/>
              <a:ext cx="914396"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3" name="Rectangle 52">
              <a:extLst>
                <a:ext uri="{FF2B5EF4-FFF2-40B4-BE49-F238E27FC236}">
                  <a16:creationId xmlns:a16="http://schemas.microsoft.com/office/drawing/2014/main" id="{72262E9F-FA7D-4783-9DD5-0220BF0F16DC}"/>
                </a:ext>
              </a:extLst>
            </p:cNvPr>
            <p:cNvSpPr/>
            <p:nvPr/>
          </p:nvSpPr>
          <p:spPr>
            <a:xfrm>
              <a:off x="5334000" y="533400"/>
              <a:ext cx="1371600"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4" name="Rectangle 53">
              <a:extLst>
                <a:ext uri="{FF2B5EF4-FFF2-40B4-BE49-F238E27FC236}">
                  <a16:creationId xmlns:a16="http://schemas.microsoft.com/office/drawing/2014/main" id="{419030EB-11FC-445C-8EF8-F9A5E4424F4E}"/>
                </a:ext>
              </a:extLst>
            </p:cNvPr>
            <p:cNvSpPr/>
            <p:nvPr/>
          </p:nvSpPr>
          <p:spPr>
            <a:xfrm>
              <a:off x="6705600" y="1447800"/>
              <a:ext cx="457200"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5" name="Rectangle 54">
              <a:extLst>
                <a:ext uri="{FF2B5EF4-FFF2-40B4-BE49-F238E27FC236}">
                  <a16:creationId xmlns:a16="http://schemas.microsoft.com/office/drawing/2014/main" id="{2AADC72A-B2CF-4E8A-A40B-CDF0FABA3031}"/>
                </a:ext>
              </a:extLst>
            </p:cNvPr>
            <p:cNvSpPr/>
            <p:nvPr/>
          </p:nvSpPr>
          <p:spPr>
            <a:xfrm>
              <a:off x="6705600" y="1905000"/>
              <a:ext cx="1371600"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6" name="Rectangle 55">
              <a:extLst>
                <a:ext uri="{FF2B5EF4-FFF2-40B4-BE49-F238E27FC236}">
                  <a16:creationId xmlns:a16="http://schemas.microsoft.com/office/drawing/2014/main" id="{11E13A4D-CD2A-43D0-9761-E7F76AE8B25A}"/>
                </a:ext>
              </a:extLst>
            </p:cNvPr>
            <p:cNvSpPr/>
            <p:nvPr/>
          </p:nvSpPr>
          <p:spPr>
            <a:xfrm>
              <a:off x="6705600" y="990600"/>
              <a:ext cx="1143000"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grpSp>
    </p:spTree>
    <p:extLst>
      <p:ext uri="{BB962C8B-B14F-4D97-AF65-F5344CB8AC3E}">
        <p14:creationId xmlns:p14="http://schemas.microsoft.com/office/powerpoint/2010/main" val="952801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F98B9303-5D9E-438B-B842-DAE1169E0C3C}"/>
              </a:ext>
            </a:extLst>
          </p:cNvPr>
          <p:cNvGrpSpPr/>
          <p:nvPr/>
        </p:nvGrpSpPr>
        <p:grpSpPr>
          <a:xfrm>
            <a:off x="5334000" y="369332"/>
            <a:ext cx="5715000" cy="6347936"/>
            <a:chOff x="5334000" y="369332"/>
            <a:chExt cx="5715000" cy="6347936"/>
          </a:xfrm>
        </p:grpSpPr>
        <p:cxnSp>
          <p:nvCxnSpPr>
            <p:cNvPr id="41" name="Straight Connector 40">
              <a:extLst>
                <a:ext uri="{FF2B5EF4-FFF2-40B4-BE49-F238E27FC236}">
                  <a16:creationId xmlns:a16="http://schemas.microsoft.com/office/drawing/2014/main" id="{30BC840A-3692-461F-B83B-E16BB8EE1BE5}"/>
                </a:ext>
              </a:extLst>
            </p:cNvPr>
            <p:cNvCxnSpPr/>
            <p:nvPr/>
          </p:nvCxnSpPr>
          <p:spPr>
            <a:xfrm>
              <a:off x="5334000" y="369332"/>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608B1651-FB45-4C78-9F02-8C04FC7C708F}"/>
                </a:ext>
              </a:extLst>
            </p:cNvPr>
            <p:cNvCxnSpPr/>
            <p:nvPr/>
          </p:nvCxnSpPr>
          <p:spPr>
            <a:xfrm>
              <a:off x="55626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B80171A1-A039-4E3C-987A-77D4FA164886}"/>
                </a:ext>
              </a:extLst>
            </p:cNvPr>
            <p:cNvCxnSpPr/>
            <p:nvPr/>
          </p:nvCxnSpPr>
          <p:spPr>
            <a:xfrm>
              <a:off x="57912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1BC4D077-36E6-4911-98BC-47E8500DE513}"/>
                </a:ext>
              </a:extLst>
            </p:cNvPr>
            <p:cNvCxnSpPr/>
            <p:nvPr/>
          </p:nvCxnSpPr>
          <p:spPr>
            <a:xfrm>
              <a:off x="60198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84416A59-39AA-4CC0-B66E-D5541C7BEF88}"/>
                </a:ext>
              </a:extLst>
            </p:cNvPr>
            <p:cNvCxnSpPr/>
            <p:nvPr/>
          </p:nvCxnSpPr>
          <p:spPr>
            <a:xfrm>
              <a:off x="62484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F8026744-9A4A-4C75-8256-613679C8C343}"/>
                </a:ext>
              </a:extLst>
            </p:cNvPr>
            <p:cNvCxnSpPr/>
            <p:nvPr/>
          </p:nvCxnSpPr>
          <p:spPr>
            <a:xfrm>
              <a:off x="64770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5E1A3BD1-74D6-4CA4-8DE6-9E7942607A66}"/>
                </a:ext>
              </a:extLst>
            </p:cNvPr>
            <p:cNvCxnSpPr/>
            <p:nvPr/>
          </p:nvCxnSpPr>
          <p:spPr>
            <a:xfrm>
              <a:off x="67056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47DABEB1-4910-43FC-AE34-DADBE9334A69}"/>
                </a:ext>
              </a:extLst>
            </p:cNvPr>
            <p:cNvCxnSpPr/>
            <p:nvPr/>
          </p:nvCxnSpPr>
          <p:spPr>
            <a:xfrm>
              <a:off x="69342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B98FD18D-6E5A-473B-8529-69D666BE00A2}"/>
                </a:ext>
              </a:extLst>
            </p:cNvPr>
            <p:cNvCxnSpPr/>
            <p:nvPr/>
          </p:nvCxnSpPr>
          <p:spPr>
            <a:xfrm>
              <a:off x="71628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DC4A0EEA-E93E-4892-9095-8BDAC232BFF1}"/>
                </a:ext>
              </a:extLst>
            </p:cNvPr>
            <p:cNvCxnSpPr/>
            <p:nvPr/>
          </p:nvCxnSpPr>
          <p:spPr>
            <a:xfrm>
              <a:off x="73914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ED56F2CF-2F70-4B33-9798-15D84C5042DB}"/>
                </a:ext>
              </a:extLst>
            </p:cNvPr>
            <p:cNvCxnSpPr/>
            <p:nvPr/>
          </p:nvCxnSpPr>
          <p:spPr>
            <a:xfrm>
              <a:off x="76200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B2521F23-B4D2-4F05-88FB-5F567C39C0ED}"/>
                </a:ext>
              </a:extLst>
            </p:cNvPr>
            <p:cNvCxnSpPr/>
            <p:nvPr/>
          </p:nvCxnSpPr>
          <p:spPr>
            <a:xfrm>
              <a:off x="78486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90749A3F-24C8-4BA6-8FF5-0000C5680304}"/>
                </a:ext>
              </a:extLst>
            </p:cNvPr>
            <p:cNvCxnSpPr/>
            <p:nvPr/>
          </p:nvCxnSpPr>
          <p:spPr>
            <a:xfrm>
              <a:off x="80772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47E1C0A3-FDFB-4C11-8229-5568E8CEC9D2}"/>
                </a:ext>
              </a:extLst>
            </p:cNvPr>
            <p:cNvCxnSpPr/>
            <p:nvPr/>
          </p:nvCxnSpPr>
          <p:spPr>
            <a:xfrm>
              <a:off x="83058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3586A8F-1398-40F9-93B5-0BB8D1070C97}"/>
                </a:ext>
              </a:extLst>
            </p:cNvPr>
            <p:cNvCxnSpPr/>
            <p:nvPr/>
          </p:nvCxnSpPr>
          <p:spPr>
            <a:xfrm>
              <a:off x="85344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F1F59D4F-6D70-41C1-8172-B85DC1066528}"/>
                </a:ext>
              </a:extLst>
            </p:cNvPr>
            <p:cNvCxnSpPr/>
            <p:nvPr/>
          </p:nvCxnSpPr>
          <p:spPr>
            <a:xfrm>
              <a:off x="87630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60115071-033C-4E43-AE21-973A3B8EFC14}"/>
                </a:ext>
              </a:extLst>
            </p:cNvPr>
            <p:cNvCxnSpPr/>
            <p:nvPr/>
          </p:nvCxnSpPr>
          <p:spPr>
            <a:xfrm>
              <a:off x="89916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DA79D1C2-E76F-4509-B78A-4E950D9CD35E}"/>
                </a:ext>
              </a:extLst>
            </p:cNvPr>
            <p:cNvCxnSpPr/>
            <p:nvPr/>
          </p:nvCxnSpPr>
          <p:spPr>
            <a:xfrm>
              <a:off x="92202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DD429D88-41BD-4A16-AA09-DADC295B9C1E}"/>
                </a:ext>
              </a:extLst>
            </p:cNvPr>
            <p:cNvCxnSpPr/>
            <p:nvPr/>
          </p:nvCxnSpPr>
          <p:spPr>
            <a:xfrm>
              <a:off x="94488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AA00B304-EC6D-46A0-A4D9-C7D1F3362456}"/>
                </a:ext>
              </a:extLst>
            </p:cNvPr>
            <p:cNvCxnSpPr/>
            <p:nvPr/>
          </p:nvCxnSpPr>
          <p:spPr>
            <a:xfrm>
              <a:off x="96774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99FB2F52-CD5A-47C1-9558-B4A19CAB6EE6}"/>
                </a:ext>
              </a:extLst>
            </p:cNvPr>
            <p:cNvCxnSpPr/>
            <p:nvPr/>
          </p:nvCxnSpPr>
          <p:spPr>
            <a:xfrm>
              <a:off x="99060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DF62591D-EF35-461D-8A9D-F091F6849516}"/>
                </a:ext>
              </a:extLst>
            </p:cNvPr>
            <p:cNvCxnSpPr/>
            <p:nvPr/>
          </p:nvCxnSpPr>
          <p:spPr>
            <a:xfrm>
              <a:off x="101346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939E86FB-043C-4FF1-826D-EB5730E69FE7}"/>
                </a:ext>
              </a:extLst>
            </p:cNvPr>
            <p:cNvCxnSpPr/>
            <p:nvPr/>
          </p:nvCxnSpPr>
          <p:spPr>
            <a:xfrm>
              <a:off x="103632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94C8E5F7-7529-40F9-A1B6-9BE603570EE3}"/>
                </a:ext>
              </a:extLst>
            </p:cNvPr>
            <p:cNvCxnSpPr/>
            <p:nvPr/>
          </p:nvCxnSpPr>
          <p:spPr>
            <a:xfrm>
              <a:off x="105918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C31C9C89-2FA7-46D6-A725-73794C76F25C}"/>
                </a:ext>
              </a:extLst>
            </p:cNvPr>
            <p:cNvCxnSpPr/>
            <p:nvPr/>
          </p:nvCxnSpPr>
          <p:spPr>
            <a:xfrm>
              <a:off x="108204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C0EBB1CB-E1A0-4C76-8634-138300910D8D}"/>
                </a:ext>
              </a:extLst>
            </p:cNvPr>
            <p:cNvCxnSpPr/>
            <p:nvPr/>
          </p:nvCxnSpPr>
          <p:spPr>
            <a:xfrm>
              <a:off x="110490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BCD7FE24-FEAA-47D2-BA91-107B448005D1}"/>
              </a:ext>
            </a:extLst>
          </p:cNvPr>
          <p:cNvSpPr>
            <a:spLocks noGrp="1"/>
          </p:cNvSpPr>
          <p:nvPr>
            <p:ph type="title"/>
          </p:nvPr>
        </p:nvSpPr>
        <p:spPr/>
        <p:txBody>
          <a:bodyPr/>
          <a:lstStyle/>
          <a:p>
            <a:r>
              <a:rPr lang="en-US" dirty="0"/>
              <a:t>Full Gantt chart</a:t>
            </a:r>
          </a:p>
        </p:txBody>
      </p:sp>
      <p:sp>
        <p:nvSpPr>
          <p:cNvPr id="3" name="Content Placeholder 2">
            <a:extLst>
              <a:ext uri="{FF2B5EF4-FFF2-40B4-BE49-F238E27FC236}">
                <a16:creationId xmlns:a16="http://schemas.microsoft.com/office/drawing/2014/main" id="{15D2C8D8-38CF-4ED7-86B5-121DE9831B9A}"/>
              </a:ext>
            </a:extLst>
          </p:cNvPr>
          <p:cNvSpPr>
            <a:spLocks noGrp="1"/>
          </p:cNvSpPr>
          <p:nvPr>
            <p:ph idx="1"/>
          </p:nvPr>
        </p:nvSpPr>
        <p:spPr>
          <a:xfrm>
            <a:off x="609600" y="1775192"/>
            <a:ext cx="4114800" cy="4473208"/>
          </a:xfrm>
        </p:spPr>
        <p:txBody>
          <a:bodyPr>
            <a:normAutofit fontScale="92500" lnSpcReduction="10000"/>
          </a:bodyPr>
          <a:lstStyle/>
          <a:p>
            <a:r>
              <a:rPr lang="en-US" dirty="0"/>
              <a:t>Here is the full Gantt chart</a:t>
            </a:r>
          </a:p>
          <a:p>
            <a:r>
              <a:rPr lang="en-US" dirty="0"/>
              <a:t>People don't always draw the arrows, but we're doing so here to be explicit</a:t>
            </a:r>
          </a:p>
          <a:p>
            <a:r>
              <a:rPr lang="en-US" dirty="0"/>
              <a:t>Looking carefully at the chart, it's clear that the project will take 24 days</a:t>
            </a:r>
          </a:p>
        </p:txBody>
      </p:sp>
      <p:sp>
        <p:nvSpPr>
          <p:cNvPr id="5" name="TextBox 4">
            <a:extLst>
              <a:ext uri="{FF2B5EF4-FFF2-40B4-BE49-F238E27FC236}">
                <a16:creationId xmlns:a16="http://schemas.microsoft.com/office/drawing/2014/main" id="{FD73C539-01FD-428C-ACEF-9E46EAF6A850}"/>
              </a:ext>
            </a:extLst>
          </p:cNvPr>
          <p:cNvSpPr txBox="1"/>
          <p:nvPr/>
        </p:nvSpPr>
        <p:spPr>
          <a:xfrm>
            <a:off x="4516528" y="343268"/>
            <a:ext cx="1028703" cy="6514732"/>
          </a:xfrm>
          <a:prstGeom prst="rect">
            <a:avLst/>
          </a:prstGeom>
          <a:noFill/>
        </p:spPr>
        <p:txBody>
          <a:bodyPr wrap="square" rtlCol="0">
            <a:spAutoFit/>
          </a:bodyPr>
          <a:lstStyle/>
          <a:p>
            <a:pPr algn="ctr">
              <a:lnSpc>
                <a:spcPts val="3550"/>
              </a:lnSpc>
            </a:pPr>
            <a:r>
              <a:rPr lang="en-US" sz="2200" dirty="0"/>
              <a:t>1</a:t>
            </a:r>
          </a:p>
          <a:p>
            <a:pPr algn="ctr">
              <a:lnSpc>
                <a:spcPts val="3550"/>
              </a:lnSpc>
            </a:pPr>
            <a:r>
              <a:rPr lang="en-US" sz="2200" dirty="0"/>
              <a:t>2</a:t>
            </a:r>
          </a:p>
          <a:p>
            <a:pPr algn="ctr">
              <a:lnSpc>
                <a:spcPts val="3550"/>
              </a:lnSpc>
            </a:pPr>
            <a:r>
              <a:rPr lang="en-US" sz="2200" dirty="0"/>
              <a:t>3</a:t>
            </a:r>
          </a:p>
          <a:p>
            <a:pPr algn="ctr">
              <a:lnSpc>
                <a:spcPts val="3550"/>
              </a:lnSpc>
            </a:pPr>
            <a:r>
              <a:rPr lang="en-US" sz="2200" dirty="0"/>
              <a:t>4</a:t>
            </a:r>
          </a:p>
          <a:p>
            <a:pPr algn="ctr">
              <a:lnSpc>
                <a:spcPts val="3550"/>
              </a:lnSpc>
            </a:pPr>
            <a:r>
              <a:rPr lang="en-US" sz="2200" dirty="0"/>
              <a:t>5</a:t>
            </a:r>
          </a:p>
          <a:p>
            <a:pPr algn="ctr">
              <a:lnSpc>
                <a:spcPts val="3550"/>
              </a:lnSpc>
            </a:pPr>
            <a:r>
              <a:rPr lang="en-US" sz="2200" dirty="0"/>
              <a:t>6</a:t>
            </a:r>
          </a:p>
          <a:p>
            <a:pPr algn="ctr">
              <a:lnSpc>
                <a:spcPts val="3550"/>
              </a:lnSpc>
            </a:pPr>
            <a:r>
              <a:rPr lang="en-US" sz="2200" dirty="0"/>
              <a:t>7</a:t>
            </a:r>
          </a:p>
          <a:p>
            <a:pPr algn="ctr">
              <a:lnSpc>
                <a:spcPts val="3550"/>
              </a:lnSpc>
            </a:pPr>
            <a:r>
              <a:rPr lang="en-US" sz="2200" dirty="0"/>
              <a:t>8</a:t>
            </a:r>
          </a:p>
          <a:p>
            <a:pPr algn="ctr">
              <a:lnSpc>
                <a:spcPts val="3550"/>
              </a:lnSpc>
            </a:pPr>
            <a:r>
              <a:rPr lang="en-US" sz="2200" dirty="0"/>
              <a:t>9</a:t>
            </a:r>
          </a:p>
          <a:p>
            <a:pPr algn="ctr">
              <a:lnSpc>
                <a:spcPts val="3550"/>
              </a:lnSpc>
            </a:pPr>
            <a:r>
              <a:rPr lang="en-US" sz="2200" dirty="0"/>
              <a:t>10</a:t>
            </a:r>
          </a:p>
          <a:p>
            <a:pPr algn="ctr">
              <a:lnSpc>
                <a:spcPts val="3550"/>
              </a:lnSpc>
            </a:pPr>
            <a:r>
              <a:rPr lang="en-US" sz="2200" dirty="0"/>
              <a:t>11</a:t>
            </a:r>
          </a:p>
          <a:p>
            <a:pPr algn="ctr">
              <a:lnSpc>
                <a:spcPts val="3550"/>
              </a:lnSpc>
            </a:pPr>
            <a:r>
              <a:rPr lang="en-US" sz="2200" dirty="0"/>
              <a:t>12</a:t>
            </a:r>
          </a:p>
          <a:p>
            <a:pPr algn="ctr">
              <a:lnSpc>
                <a:spcPts val="3550"/>
              </a:lnSpc>
            </a:pPr>
            <a:r>
              <a:rPr lang="en-US" sz="2200" dirty="0"/>
              <a:t>13</a:t>
            </a:r>
          </a:p>
          <a:p>
            <a:pPr algn="ctr">
              <a:lnSpc>
                <a:spcPts val="3550"/>
              </a:lnSpc>
            </a:pPr>
            <a:r>
              <a:rPr lang="en-US" sz="2200" dirty="0"/>
              <a:t>14</a:t>
            </a:r>
          </a:p>
        </p:txBody>
      </p:sp>
      <p:cxnSp>
        <p:nvCxnSpPr>
          <p:cNvPr id="6" name="Straight Arrow Connector 5">
            <a:extLst>
              <a:ext uri="{FF2B5EF4-FFF2-40B4-BE49-F238E27FC236}">
                <a16:creationId xmlns:a16="http://schemas.microsoft.com/office/drawing/2014/main" id="{8D6C0D17-0D2E-4B43-9161-D13B67064C22}"/>
              </a:ext>
            </a:extLst>
          </p:cNvPr>
          <p:cNvCxnSpPr>
            <a:cxnSpLocks/>
          </p:cNvCxnSpPr>
          <p:nvPr/>
        </p:nvCxnSpPr>
        <p:spPr>
          <a:xfrm>
            <a:off x="5334000" y="381000"/>
            <a:ext cx="6096000" cy="0"/>
          </a:xfrm>
          <a:prstGeom prst="straightConnector1">
            <a:avLst/>
          </a:prstGeom>
          <a:ln w="38100">
            <a:tailEnd type="stealth" w="lg" len="lg"/>
          </a:ln>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5F5F4108-BAF8-4F65-A4C2-901C4FBD2AD7}"/>
              </a:ext>
            </a:extLst>
          </p:cNvPr>
          <p:cNvSpPr txBox="1"/>
          <p:nvPr/>
        </p:nvSpPr>
        <p:spPr>
          <a:xfrm>
            <a:off x="11412631" y="192052"/>
            <a:ext cx="703169" cy="369332"/>
          </a:xfrm>
          <a:prstGeom prst="rect">
            <a:avLst/>
          </a:prstGeom>
          <a:noFill/>
        </p:spPr>
        <p:txBody>
          <a:bodyPr wrap="square" rtlCol="0">
            <a:spAutoFit/>
          </a:bodyPr>
          <a:lstStyle/>
          <a:p>
            <a:r>
              <a:rPr lang="en-US" dirty="0"/>
              <a:t>Time</a:t>
            </a:r>
          </a:p>
        </p:txBody>
      </p:sp>
      <p:sp>
        <p:nvSpPr>
          <p:cNvPr id="8" name="TextBox 7">
            <a:extLst>
              <a:ext uri="{FF2B5EF4-FFF2-40B4-BE49-F238E27FC236}">
                <a16:creationId xmlns:a16="http://schemas.microsoft.com/office/drawing/2014/main" id="{A28A92A9-08A6-424F-8D81-63EBAC86AB9B}"/>
              </a:ext>
            </a:extLst>
          </p:cNvPr>
          <p:cNvSpPr txBox="1"/>
          <p:nvPr/>
        </p:nvSpPr>
        <p:spPr>
          <a:xfrm>
            <a:off x="5181600" y="0"/>
            <a:ext cx="6535831" cy="369332"/>
          </a:xfrm>
          <a:prstGeom prst="rect">
            <a:avLst/>
          </a:prstGeom>
          <a:noFill/>
        </p:spPr>
        <p:txBody>
          <a:bodyPr wrap="square" rtlCol="0">
            <a:spAutoFit/>
          </a:bodyPr>
          <a:lstStyle/>
          <a:p>
            <a:r>
              <a:rPr lang="en-US" dirty="0"/>
              <a:t>0                      5                     10                    15                     20                   25</a:t>
            </a:r>
          </a:p>
        </p:txBody>
      </p:sp>
      <p:cxnSp>
        <p:nvCxnSpPr>
          <p:cNvPr id="14" name="Straight Arrow Connector 13">
            <a:extLst>
              <a:ext uri="{FF2B5EF4-FFF2-40B4-BE49-F238E27FC236}">
                <a16:creationId xmlns:a16="http://schemas.microsoft.com/office/drawing/2014/main" id="{1E75AB34-154D-4A75-AAB7-14F6E45BDA5E}"/>
              </a:ext>
            </a:extLst>
          </p:cNvPr>
          <p:cNvCxnSpPr>
            <a:cxnSpLocks/>
          </p:cNvCxnSpPr>
          <p:nvPr/>
        </p:nvCxnSpPr>
        <p:spPr>
          <a:xfrm>
            <a:off x="6705600" y="762000"/>
            <a:ext cx="0" cy="228600"/>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394D4A51-EE1F-4E01-B2F6-D45EE1E45EDD}"/>
              </a:ext>
            </a:extLst>
          </p:cNvPr>
          <p:cNvCxnSpPr>
            <a:cxnSpLocks/>
          </p:cNvCxnSpPr>
          <p:nvPr/>
        </p:nvCxnSpPr>
        <p:spPr>
          <a:xfrm>
            <a:off x="6705600" y="1170968"/>
            <a:ext cx="0" cy="276832"/>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a:extLst>
              <a:ext uri="{FF2B5EF4-FFF2-40B4-BE49-F238E27FC236}">
                <a16:creationId xmlns:a16="http://schemas.microsoft.com/office/drawing/2014/main" id="{A145A86C-4DF0-4351-8B33-293FC88E3E16}"/>
              </a:ext>
            </a:extLst>
          </p:cNvPr>
          <p:cNvCxnSpPr>
            <a:cxnSpLocks/>
          </p:cNvCxnSpPr>
          <p:nvPr/>
        </p:nvCxnSpPr>
        <p:spPr>
          <a:xfrm>
            <a:off x="6705600" y="1628168"/>
            <a:ext cx="0" cy="276832"/>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17" name="Straight Arrow Connector 16">
            <a:extLst>
              <a:ext uri="{FF2B5EF4-FFF2-40B4-BE49-F238E27FC236}">
                <a16:creationId xmlns:a16="http://schemas.microsoft.com/office/drawing/2014/main" id="{3ED22A88-FE7C-48BB-93F5-6CE916EB3E5D}"/>
              </a:ext>
            </a:extLst>
          </p:cNvPr>
          <p:cNvCxnSpPr>
            <a:cxnSpLocks/>
            <a:stCxn id="21" idx="3"/>
          </p:cNvCxnSpPr>
          <p:nvPr/>
        </p:nvCxnSpPr>
        <p:spPr>
          <a:xfrm>
            <a:off x="7848600" y="1104900"/>
            <a:ext cx="0" cy="1257300"/>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4486FB76-7650-49C7-BAA3-4BB03821EF69}"/>
              </a:ext>
            </a:extLst>
          </p:cNvPr>
          <p:cNvCxnSpPr/>
          <p:nvPr/>
        </p:nvCxnSpPr>
        <p:spPr>
          <a:xfrm>
            <a:off x="7162800" y="1447800"/>
            <a:ext cx="685800" cy="0"/>
          </a:xfrm>
          <a:prstGeom prst="line">
            <a:avLst/>
          </a:prstGeom>
          <a:ln w="25400">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30" name="Rectangle 29">
            <a:extLst>
              <a:ext uri="{FF2B5EF4-FFF2-40B4-BE49-F238E27FC236}">
                <a16:creationId xmlns:a16="http://schemas.microsoft.com/office/drawing/2014/main" id="{E404C425-4E76-4D96-B3CD-180EB0CC1812}"/>
              </a:ext>
            </a:extLst>
          </p:cNvPr>
          <p:cNvSpPr/>
          <p:nvPr/>
        </p:nvSpPr>
        <p:spPr>
          <a:xfrm>
            <a:off x="8077197" y="3276600"/>
            <a:ext cx="457200"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cxnSp>
        <p:nvCxnSpPr>
          <p:cNvPr id="38" name="Straight Arrow Connector 37">
            <a:extLst>
              <a:ext uri="{FF2B5EF4-FFF2-40B4-BE49-F238E27FC236}">
                <a16:creationId xmlns:a16="http://schemas.microsoft.com/office/drawing/2014/main" id="{D32082E5-C487-4ED7-85E9-503A0BB30329}"/>
              </a:ext>
            </a:extLst>
          </p:cNvPr>
          <p:cNvCxnSpPr>
            <a:cxnSpLocks/>
          </p:cNvCxnSpPr>
          <p:nvPr/>
        </p:nvCxnSpPr>
        <p:spPr>
          <a:xfrm>
            <a:off x="8077196" y="2133600"/>
            <a:ext cx="0" cy="685800"/>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40" name="Straight Arrow Connector 39">
            <a:extLst>
              <a:ext uri="{FF2B5EF4-FFF2-40B4-BE49-F238E27FC236}">
                <a16:creationId xmlns:a16="http://schemas.microsoft.com/office/drawing/2014/main" id="{9DA5FB8B-25B8-49B0-86B1-360CFCE2BA72}"/>
              </a:ext>
            </a:extLst>
          </p:cNvPr>
          <p:cNvCxnSpPr>
            <a:cxnSpLocks/>
          </p:cNvCxnSpPr>
          <p:nvPr/>
        </p:nvCxnSpPr>
        <p:spPr>
          <a:xfrm>
            <a:off x="8077197" y="3048000"/>
            <a:ext cx="0" cy="228600"/>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44" name="Straight Arrow Connector 43">
            <a:extLst>
              <a:ext uri="{FF2B5EF4-FFF2-40B4-BE49-F238E27FC236}">
                <a16:creationId xmlns:a16="http://schemas.microsoft.com/office/drawing/2014/main" id="{416E57E0-B3A1-40ED-BF0D-4D01BF96DA1F}"/>
              </a:ext>
            </a:extLst>
          </p:cNvPr>
          <p:cNvCxnSpPr>
            <a:cxnSpLocks/>
          </p:cNvCxnSpPr>
          <p:nvPr/>
        </p:nvCxnSpPr>
        <p:spPr>
          <a:xfrm>
            <a:off x="8077197" y="3505200"/>
            <a:ext cx="0" cy="228600"/>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a:extLst>
              <a:ext uri="{FF2B5EF4-FFF2-40B4-BE49-F238E27FC236}">
                <a16:creationId xmlns:a16="http://schemas.microsoft.com/office/drawing/2014/main" id="{ECC14B81-565C-4C8D-BADD-D6B8258BCC18}"/>
              </a:ext>
            </a:extLst>
          </p:cNvPr>
          <p:cNvCxnSpPr>
            <a:cxnSpLocks/>
          </p:cNvCxnSpPr>
          <p:nvPr/>
        </p:nvCxnSpPr>
        <p:spPr>
          <a:xfrm>
            <a:off x="7848599" y="2590799"/>
            <a:ext cx="0" cy="1600201"/>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57" name="Straight Arrow Connector 56">
            <a:extLst>
              <a:ext uri="{FF2B5EF4-FFF2-40B4-BE49-F238E27FC236}">
                <a16:creationId xmlns:a16="http://schemas.microsoft.com/office/drawing/2014/main" id="{99B4C694-89A5-4AE7-8127-FD18BF633265}"/>
              </a:ext>
            </a:extLst>
          </p:cNvPr>
          <p:cNvCxnSpPr>
            <a:cxnSpLocks/>
          </p:cNvCxnSpPr>
          <p:nvPr/>
        </p:nvCxnSpPr>
        <p:spPr>
          <a:xfrm flipH="1">
            <a:off x="8762996" y="2590799"/>
            <a:ext cx="1" cy="2057401"/>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61" name="Connector: Elbow 60">
            <a:extLst>
              <a:ext uri="{FF2B5EF4-FFF2-40B4-BE49-F238E27FC236}">
                <a16:creationId xmlns:a16="http://schemas.microsoft.com/office/drawing/2014/main" id="{56A1D585-DE79-4FAE-9386-57BD7C3F89E4}"/>
              </a:ext>
            </a:extLst>
          </p:cNvPr>
          <p:cNvCxnSpPr>
            <a:cxnSpLocks/>
          </p:cNvCxnSpPr>
          <p:nvPr/>
        </p:nvCxnSpPr>
        <p:spPr>
          <a:xfrm rot="16200000" flipH="1">
            <a:off x="7162793" y="3962407"/>
            <a:ext cx="3200400" cy="914387"/>
          </a:xfrm>
          <a:prstGeom prst="bentConnector3">
            <a:avLst>
              <a:gd name="adj1" fmla="val 65"/>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66" name="Connector: Elbow 65">
            <a:extLst>
              <a:ext uri="{FF2B5EF4-FFF2-40B4-BE49-F238E27FC236}">
                <a16:creationId xmlns:a16="http://schemas.microsoft.com/office/drawing/2014/main" id="{BFD737A4-304C-4A74-8E18-3166F1AB7E1A}"/>
              </a:ext>
            </a:extLst>
          </p:cNvPr>
          <p:cNvCxnSpPr>
            <a:cxnSpLocks/>
          </p:cNvCxnSpPr>
          <p:nvPr/>
        </p:nvCxnSpPr>
        <p:spPr>
          <a:xfrm rot="16200000" flipH="1">
            <a:off x="7848596" y="3962404"/>
            <a:ext cx="1828799" cy="457192"/>
          </a:xfrm>
          <a:prstGeom prst="bentConnector3">
            <a:avLst>
              <a:gd name="adj1" fmla="val 0"/>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71" name="Connector: Elbow 70">
            <a:extLst>
              <a:ext uri="{FF2B5EF4-FFF2-40B4-BE49-F238E27FC236}">
                <a16:creationId xmlns:a16="http://schemas.microsoft.com/office/drawing/2014/main" id="{9666C38E-5453-43BD-8556-30C503167EA2}"/>
              </a:ext>
            </a:extLst>
          </p:cNvPr>
          <p:cNvCxnSpPr>
            <a:cxnSpLocks/>
          </p:cNvCxnSpPr>
          <p:nvPr/>
        </p:nvCxnSpPr>
        <p:spPr>
          <a:xfrm rot="16200000" flipH="1">
            <a:off x="8420099" y="4305301"/>
            <a:ext cx="1371599" cy="1142998"/>
          </a:xfrm>
          <a:prstGeom prst="bentConnector3">
            <a:avLst>
              <a:gd name="adj1" fmla="val 0"/>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75" name="Straight Arrow Connector 74">
            <a:extLst>
              <a:ext uri="{FF2B5EF4-FFF2-40B4-BE49-F238E27FC236}">
                <a16:creationId xmlns:a16="http://schemas.microsoft.com/office/drawing/2014/main" id="{8CE61344-3447-4354-B2F4-CEC6C3EB2C9B}"/>
              </a:ext>
            </a:extLst>
          </p:cNvPr>
          <p:cNvCxnSpPr>
            <a:cxnSpLocks/>
          </p:cNvCxnSpPr>
          <p:nvPr/>
        </p:nvCxnSpPr>
        <p:spPr>
          <a:xfrm>
            <a:off x="10591798" y="5791200"/>
            <a:ext cx="0" cy="685800"/>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78" name="Straight Arrow Connector 77">
            <a:extLst>
              <a:ext uri="{FF2B5EF4-FFF2-40B4-BE49-F238E27FC236}">
                <a16:creationId xmlns:a16="http://schemas.microsoft.com/office/drawing/2014/main" id="{A83DB48D-32A3-4317-9FA4-B5973AD2D822}"/>
              </a:ext>
            </a:extLst>
          </p:cNvPr>
          <p:cNvCxnSpPr>
            <a:cxnSpLocks/>
          </p:cNvCxnSpPr>
          <p:nvPr/>
        </p:nvCxnSpPr>
        <p:spPr>
          <a:xfrm>
            <a:off x="9677397" y="6019800"/>
            <a:ext cx="914401" cy="0"/>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sp>
        <p:nvSpPr>
          <p:cNvPr id="4" name="Rectangle 3">
            <a:extLst>
              <a:ext uri="{FF2B5EF4-FFF2-40B4-BE49-F238E27FC236}">
                <a16:creationId xmlns:a16="http://schemas.microsoft.com/office/drawing/2014/main" id="{3ED76358-A066-4B12-91D6-ED3D72418FBA}"/>
              </a:ext>
            </a:extLst>
          </p:cNvPr>
          <p:cNvSpPr/>
          <p:nvPr/>
        </p:nvSpPr>
        <p:spPr>
          <a:xfrm>
            <a:off x="7848600" y="2362200"/>
            <a:ext cx="914396"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8" name="Rectangle 17">
            <a:extLst>
              <a:ext uri="{FF2B5EF4-FFF2-40B4-BE49-F238E27FC236}">
                <a16:creationId xmlns:a16="http://schemas.microsoft.com/office/drawing/2014/main" id="{52BABCCC-DF82-4A2B-AD20-9BE861D1751D}"/>
              </a:ext>
            </a:extLst>
          </p:cNvPr>
          <p:cNvSpPr/>
          <p:nvPr/>
        </p:nvSpPr>
        <p:spPr>
          <a:xfrm>
            <a:off x="5334000" y="533400"/>
            <a:ext cx="1371600"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9" name="Rectangle 18">
            <a:extLst>
              <a:ext uri="{FF2B5EF4-FFF2-40B4-BE49-F238E27FC236}">
                <a16:creationId xmlns:a16="http://schemas.microsoft.com/office/drawing/2014/main" id="{C2C55FD2-0634-416B-B401-19616D9500B6}"/>
              </a:ext>
            </a:extLst>
          </p:cNvPr>
          <p:cNvSpPr/>
          <p:nvPr/>
        </p:nvSpPr>
        <p:spPr>
          <a:xfrm>
            <a:off x="6705600" y="1447800"/>
            <a:ext cx="457200"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0" name="Rectangle 19">
            <a:extLst>
              <a:ext uri="{FF2B5EF4-FFF2-40B4-BE49-F238E27FC236}">
                <a16:creationId xmlns:a16="http://schemas.microsoft.com/office/drawing/2014/main" id="{15A66C9F-B587-4BC9-8465-BB4E16D28D09}"/>
              </a:ext>
            </a:extLst>
          </p:cNvPr>
          <p:cNvSpPr/>
          <p:nvPr/>
        </p:nvSpPr>
        <p:spPr>
          <a:xfrm>
            <a:off x="6705600" y="1905000"/>
            <a:ext cx="1371600"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1" name="Rectangle 20">
            <a:extLst>
              <a:ext uri="{FF2B5EF4-FFF2-40B4-BE49-F238E27FC236}">
                <a16:creationId xmlns:a16="http://schemas.microsoft.com/office/drawing/2014/main" id="{3DA4FD42-84FC-4174-BC7D-E67BB86AC794}"/>
              </a:ext>
            </a:extLst>
          </p:cNvPr>
          <p:cNvSpPr/>
          <p:nvPr/>
        </p:nvSpPr>
        <p:spPr>
          <a:xfrm>
            <a:off x="6705600" y="990600"/>
            <a:ext cx="1143000"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1" name="Rectangle 30">
            <a:extLst>
              <a:ext uri="{FF2B5EF4-FFF2-40B4-BE49-F238E27FC236}">
                <a16:creationId xmlns:a16="http://schemas.microsoft.com/office/drawing/2014/main" id="{CA92EEAC-A7F8-46C8-B817-777729F99BEB}"/>
              </a:ext>
            </a:extLst>
          </p:cNvPr>
          <p:cNvSpPr/>
          <p:nvPr/>
        </p:nvSpPr>
        <p:spPr>
          <a:xfrm>
            <a:off x="8077196" y="3733800"/>
            <a:ext cx="914396"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2" name="Rectangle 31">
            <a:extLst>
              <a:ext uri="{FF2B5EF4-FFF2-40B4-BE49-F238E27FC236}">
                <a16:creationId xmlns:a16="http://schemas.microsoft.com/office/drawing/2014/main" id="{46A1AEFA-8D49-4617-8EF0-05EF5FD08DFE}"/>
              </a:ext>
            </a:extLst>
          </p:cNvPr>
          <p:cNvSpPr/>
          <p:nvPr/>
        </p:nvSpPr>
        <p:spPr>
          <a:xfrm>
            <a:off x="7848599" y="4191000"/>
            <a:ext cx="685800"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3" name="Rectangle 32">
            <a:extLst>
              <a:ext uri="{FF2B5EF4-FFF2-40B4-BE49-F238E27FC236}">
                <a16:creationId xmlns:a16="http://schemas.microsoft.com/office/drawing/2014/main" id="{E3F44F56-959D-4820-A5BD-5BD14B442037}"/>
              </a:ext>
            </a:extLst>
          </p:cNvPr>
          <p:cNvSpPr/>
          <p:nvPr/>
        </p:nvSpPr>
        <p:spPr>
          <a:xfrm>
            <a:off x="8763002" y="4648200"/>
            <a:ext cx="914396"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4" name="Rectangle 33">
            <a:extLst>
              <a:ext uri="{FF2B5EF4-FFF2-40B4-BE49-F238E27FC236}">
                <a16:creationId xmlns:a16="http://schemas.microsoft.com/office/drawing/2014/main" id="{E88D7F4D-38F1-4EB7-B9CD-111EDBDBF606}"/>
              </a:ext>
            </a:extLst>
          </p:cNvPr>
          <p:cNvSpPr/>
          <p:nvPr/>
        </p:nvSpPr>
        <p:spPr>
          <a:xfrm>
            <a:off x="8991591" y="5105400"/>
            <a:ext cx="228597"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ectangle 34">
            <a:extLst>
              <a:ext uri="{FF2B5EF4-FFF2-40B4-BE49-F238E27FC236}">
                <a16:creationId xmlns:a16="http://schemas.microsoft.com/office/drawing/2014/main" id="{FEFC7786-5061-4532-8A9F-3EBFB349285B}"/>
              </a:ext>
            </a:extLst>
          </p:cNvPr>
          <p:cNvSpPr/>
          <p:nvPr/>
        </p:nvSpPr>
        <p:spPr>
          <a:xfrm>
            <a:off x="9677402" y="5562600"/>
            <a:ext cx="914396"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ectangle 35">
            <a:extLst>
              <a:ext uri="{FF2B5EF4-FFF2-40B4-BE49-F238E27FC236}">
                <a16:creationId xmlns:a16="http://schemas.microsoft.com/office/drawing/2014/main" id="{05990EC4-F92C-41A0-835C-CC7F07DEB744}"/>
              </a:ext>
            </a:extLst>
          </p:cNvPr>
          <p:cNvSpPr/>
          <p:nvPr/>
        </p:nvSpPr>
        <p:spPr>
          <a:xfrm>
            <a:off x="9220197" y="6019800"/>
            <a:ext cx="457200"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7" name="Rectangle 36">
            <a:extLst>
              <a:ext uri="{FF2B5EF4-FFF2-40B4-BE49-F238E27FC236}">
                <a16:creationId xmlns:a16="http://schemas.microsoft.com/office/drawing/2014/main" id="{4233DEC3-31EE-4328-9CC3-AE56060699CA}"/>
              </a:ext>
            </a:extLst>
          </p:cNvPr>
          <p:cNvSpPr/>
          <p:nvPr/>
        </p:nvSpPr>
        <p:spPr>
          <a:xfrm>
            <a:off x="10591800" y="6477000"/>
            <a:ext cx="228597"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cxnSp>
        <p:nvCxnSpPr>
          <p:cNvPr id="81" name="Straight Arrow Connector 80">
            <a:extLst>
              <a:ext uri="{FF2B5EF4-FFF2-40B4-BE49-F238E27FC236}">
                <a16:creationId xmlns:a16="http://schemas.microsoft.com/office/drawing/2014/main" id="{8557CC28-20E4-49E7-9F3C-EC23D783C543}"/>
              </a:ext>
            </a:extLst>
          </p:cNvPr>
          <p:cNvCxnSpPr>
            <a:cxnSpLocks/>
          </p:cNvCxnSpPr>
          <p:nvPr/>
        </p:nvCxnSpPr>
        <p:spPr>
          <a:xfrm>
            <a:off x="8305800" y="2819400"/>
            <a:ext cx="457196" cy="0"/>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sp>
        <p:nvSpPr>
          <p:cNvPr id="23" name="Rectangle 22">
            <a:extLst>
              <a:ext uri="{FF2B5EF4-FFF2-40B4-BE49-F238E27FC236}">
                <a16:creationId xmlns:a16="http://schemas.microsoft.com/office/drawing/2014/main" id="{7526252A-E3C2-4998-BA94-D9E171D3CA6C}"/>
              </a:ext>
            </a:extLst>
          </p:cNvPr>
          <p:cNvSpPr/>
          <p:nvPr/>
        </p:nvSpPr>
        <p:spPr>
          <a:xfrm>
            <a:off x="8077202" y="2819400"/>
            <a:ext cx="228597"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4250126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5124AAEA-6814-43D8-B10B-C893DAA263EB}"/>
              </a:ext>
            </a:extLst>
          </p:cNvPr>
          <p:cNvGrpSpPr/>
          <p:nvPr/>
        </p:nvGrpSpPr>
        <p:grpSpPr>
          <a:xfrm>
            <a:off x="5334000" y="369332"/>
            <a:ext cx="5715000" cy="6347936"/>
            <a:chOff x="5334000" y="369332"/>
            <a:chExt cx="5715000" cy="6347936"/>
          </a:xfrm>
        </p:grpSpPr>
        <p:cxnSp>
          <p:nvCxnSpPr>
            <p:cNvPr id="41" name="Straight Connector 40">
              <a:extLst>
                <a:ext uri="{FF2B5EF4-FFF2-40B4-BE49-F238E27FC236}">
                  <a16:creationId xmlns:a16="http://schemas.microsoft.com/office/drawing/2014/main" id="{38B77CA4-0629-4B1D-8E58-7AB5FFB7ACDD}"/>
                </a:ext>
              </a:extLst>
            </p:cNvPr>
            <p:cNvCxnSpPr/>
            <p:nvPr/>
          </p:nvCxnSpPr>
          <p:spPr>
            <a:xfrm>
              <a:off x="5334000" y="369332"/>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635F125-B7F8-49EA-8678-0154F34E7E4E}"/>
                </a:ext>
              </a:extLst>
            </p:cNvPr>
            <p:cNvCxnSpPr/>
            <p:nvPr/>
          </p:nvCxnSpPr>
          <p:spPr>
            <a:xfrm>
              <a:off x="55626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D10AF7E6-8195-45DC-9568-41D8C4571047}"/>
                </a:ext>
              </a:extLst>
            </p:cNvPr>
            <p:cNvCxnSpPr/>
            <p:nvPr/>
          </p:nvCxnSpPr>
          <p:spPr>
            <a:xfrm>
              <a:off x="57912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C97DD75E-3E3B-4098-A1BB-CD982C9D1D85}"/>
                </a:ext>
              </a:extLst>
            </p:cNvPr>
            <p:cNvCxnSpPr/>
            <p:nvPr/>
          </p:nvCxnSpPr>
          <p:spPr>
            <a:xfrm>
              <a:off x="60198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A5D0ABF1-1B81-4C26-96D2-B53A0512250C}"/>
                </a:ext>
              </a:extLst>
            </p:cNvPr>
            <p:cNvCxnSpPr/>
            <p:nvPr/>
          </p:nvCxnSpPr>
          <p:spPr>
            <a:xfrm>
              <a:off x="62484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89F4598B-2607-432D-B100-9FB5C02CE1D4}"/>
                </a:ext>
              </a:extLst>
            </p:cNvPr>
            <p:cNvCxnSpPr/>
            <p:nvPr/>
          </p:nvCxnSpPr>
          <p:spPr>
            <a:xfrm>
              <a:off x="64770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C0D4145C-47B6-434F-A1B0-B0DF44D4D01E}"/>
                </a:ext>
              </a:extLst>
            </p:cNvPr>
            <p:cNvCxnSpPr/>
            <p:nvPr/>
          </p:nvCxnSpPr>
          <p:spPr>
            <a:xfrm>
              <a:off x="67056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C65E40FE-BA06-4A4F-9506-40C7B05FFE88}"/>
                </a:ext>
              </a:extLst>
            </p:cNvPr>
            <p:cNvCxnSpPr/>
            <p:nvPr/>
          </p:nvCxnSpPr>
          <p:spPr>
            <a:xfrm>
              <a:off x="69342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6072C77B-F531-4DE7-93CD-1188A790964D}"/>
                </a:ext>
              </a:extLst>
            </p:cNvPr>
            <p:cNvCxnSpPr/>
            <p:nvPr/>
          </p:nvCxnSpPr>
          <p:spPr>
            <a:xfrm>
              <a:off x="71628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BC7C8917-46B6-4B23-9032-C00351AD6F1C}"/>
                </a:ext>
              </a:extLst>
            </p:cNvPr>
            <p:cNvCxnSpPr/>
            <p:nvPr/>
          </p:nvCxnSpPr>
          <p:spPr>
            <a:xfrm>
              <a:off x="73914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5A787C4B-36CF-4B48-BEC0-FE73C0FB010B}"/>
                </a:ext>
              </a:extLst>
            </p:cNvPr>
            <p:cNvCxnSpPr/>
            <p:nvPr/>
          </p:nvCxnSpPr>
          <p:spPr>
            <a:xfrm>
              <a:off x="76200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2667AA7B-8C76-485D-9F01-BD5798343BBA}"/>
                </a:ext>
              </a:extLst>
            </p:cNvPr>
            <p:cNvCxnSpPr/>
            <p:nvPr/>
          </p:nvCxnSpPr>
          <p:spPr>
            <a:xfrm>
              <a:off x="78486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58688FCA-141E-4E67-B524-804092B5E5C3}"/>
                </a:ext>
              </a:extLst>
            </p:cNvPr>
            <p:cNvCxnSpPr/>
            <p:nvPr/>
          </p:nvCxnSpPr>
          <p:spPr>
            <a:xfrm>
              <a:off x="80772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B0E4D474-44C7-4612-A922-DD127876BE65}"/>
                </a:ext>
              </a:extLst>
            </p:cNvPr>
            <p:cNvCxnSpPr/>
            <p:nvPr/>
          </p:nvCxnSpPr>
          <p:spPr>
            <a:xfrm>
              <a:off x="83058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540A031E-06F7-4CD5-93DA-89B90CCE416C}"/>
                </a:ext>
              </a:extLst>
            </p:cNvPr>
            <p:cNvCxnSpPr/>
            <p:nvPr/>
          </p:nvCxnSpPr>
          <p:spPr>
            <a:xfrm>
              <a:off x="85344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75BE7871-9BAB-475C-B93B-50B463919071}"/>
                </a:ext>
              </a:extLst>
            </p:cNvPr>
            <p:cNvCxnSpPr/>
            <p:nvPr/>
          </p:nvCxnSpPr>
          <p:spPr>
            <a:xfrm>
              <a:off x="87630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FA063188-FD64-4153-A58B-C7FB2345EDF5}"/>
                </a:ext>
              </a:extLst>
            </p:cNvPr>
            <p:cNvCxnSpPr/>
            <p:nvPr/>
          </p:nvCxnSpPr>
          <p:spPr>
            <a:xfrm>
              <a:off x="89916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E019D528-455F-4BE7-AE74-61F363811506}"/>
                </a:ext>
              </a:extLst>
            </p:cNvPr>
            <p:cNvCxnSpPr/>
            <p:nvPr/>
          </p:nvCxnSpPr>
          <p:spPr>
            <a:xfrm>
              <a:off x="92202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32D278BF-05B5-4409-BEFE-B5CF54715FB6}"/>
                </a:ext>
              </a:extLst>
            </p:cNvPr>
            <p:cNvCxnSpPr/>
            <p:nvPr/>
          </p:nvCxnSpPr>
          <p:spPr>
            <a:xfrm>
              <a:off x="94488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630B8601-E46F-4328-AFCB-0C0AA6A4A3D1}"/>
                </a:ext>
              </a:extLst>
            </p:cNvPr>
            <p:cNvCxnSpPr/>
            <p:nvPr/>
          </p:nvCxnSpPr>
          <p:spPr>
            <a:xfrm>
              <a:off x="96774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272EF68E-BDA8-4D28-B875-B411D0D0BC85}"/>
                </a:ext>
              </a:extLst>
            </p:cNvPr>
            <p:cNvCxnSpPr/>
            <p:nvPr/>
          </p:nvCxnSpPr>
          <p:spPr>
            <a:xfrm>
              <a:off x="99060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C713F4CA-6B33-46E4-A858-EEE030AF786D}"/>
                </a:ext>
              </a:extLst>
            </p:cNvPr>
            <p:cNvCxnSpPr/>
            <p:nvPr/>
          </p:nvCxnSpPr>
          <p:spPr>
            <a:xfrm>
              <a:off x="101346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5B4806A9-97AD-4358-9CFA-CD279DB5ADF1}"/>
                </a:ext>
              </a:extLst>
            </p:cNvPr>
            <p:cNvCxnSpPr/>
            <p:nvPr/>
          </p:nvCxnSpPr>
          <p:spPr>
            <a:xfrm>
              <a:off x="103632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87D2A7CC-A64C-4EA3-BCF9-AD66FD94C635}"/>
                </a:ext>
              </a:extLst>
            </p:cNvPr>
            <p:cNvCxnSpPr/>
            <p:nvPr/>
          </p:nvCxnSpPr>
          <p:spPr>
            <a:xfrm>
              <a:off x="105918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94CD1FE6-8FC6-4598-B384-68ED3AC9DE27}"/>
                </a:ext>
              </a:extLst>
            </p:cNvPr>
            <p:cNvCxnSpPr/>
            <p:nvPr/>
          </p:nvCxnSpPr>
          <p:spPr>
            <a:xfrm>
              <a:off x="108204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E97C3D3F-81DD-43C4-8D23-9A813E9F6AAB}"/>
                </a:ext>
              </a:extLst>
            </p:cNvPr>
            <p:cNvCxnSpPr/>
            <p:nvPr/>
          </p:nvCxnSpPr>
          <p:spPr>
            <a:xfrm>
              <a:off x="110490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BCD7FE24-FEAA-47D2-BA91-107B448005D1}"/>
              </a:ext>
            </a:extLst>
          </p:cNvPr>
          <p:cNvSpPr>
            <a:spLocks noGrp="1"/>
          </p:cNvSpPr>
          <p:nvPr>
            <p:ph type="title"/>
          </p:nvPr>
        </p:nvSpPr>
        <p:spPr/>
        <p:txBody>
          <a:bodyPr/>
          <a:lstStyle/>
          <a:p>
            <a:r>
              <a:rPr lang="en-US" dirty="0"/>
              <a:t>Critical tasks</a:t>
            </a:r>
          </a:p>
        </p:txBody>
      </p:sp>
      <p:sp>
        <p:nvSpPr>
          <p:cNvPr id="3" name="Content Placeholder 2">
            <a:extLst>
              <a:ext uri="{FF2B5EF4-FFF2-40B4-BE49-F238E27FC236}">
                <a16:creationId xmlns:a16="http://schemas.microsoft.com/office/drawing/2014/main" id="{15D2C8D8-38CF-4ED7-86B5-121DE9831B9A}"/>
              </a:ext>
            </a:extLst>
          </p:cNvPr>
          <p:cNvSpPr>
            <a:spLocks noGrp="1"/>
          </p:cNvSpPr>
          <p:nvPr>
            <p:ph idx="1"/>
          </p:nvPr>
        </p:nvSpPr>
        <p:spPr>
          <a:xfrm>
            <a:off x="609600" y="1775192"/>
            <a:ext cx="4114800" cy="4473208"/>
          </a:xfrm>
        </p:spPr>
        <p:txBody>
          <a:bodyPr>
            <a:normAutofit fontScale="85000" lnSpcReduction="20000"/>
          </a:bodyPr>
          <a:lstStyle/>
          <a:p>
            <a:r>
              <a:rPr lang="en-US" dirty="0"/>
              <a:t>We can find the critical tasks by working backward from the task(s) with the latest finish time</a:t>
            </a:r>
          </a:p>
          <a:p>
            <a:r>
              <a:rPr lang="en-US" dirty="0"/>
              <a:t>Whichever of its predecessors have the latest end time are also critical</a:t>
            </a:r>
          </a:p>
          <a:p>
            <a:r>
              <a:rPr lang="en-US" dirty="0"/>
              <a:t>If any of these are delayed, the whole project will be delayed</a:t>
            </a:r>
          </a:p>
        </p:txBody>
      </p:sp>
      <p:sp>
        <p:nvSpPr>
          <p:cNvPr id="5" name="TextBox 4">
            <a:extLst>
              <a:ext uri="{FF2B5EF4-FFF2-40B4-BE49-F238E27FC236}">
                <a16:creationId xmlns:a16="http://schemas.microsoft.com/office/drawing/2014/main" id="{FD73C539-01FD-428C-ACEF-9E46EAF6A850}"/>
              </a:ext>
            </a:extLst>
          </p:cNvPr>
          <p:cNvSpPr txBox="1"/>
          <p:nvPr/>
        </p:nvSpPr>
        <p:spPr>
          <a:xfrm>
            <a:off x="4516528" y="343268"/>
            <a:ext cx="1028703" cy="6514732"/>
          </a:xfrm>
          <a:prstGeom prst="rect">
            <a:avLst/>
          </a:prstGeom>
          <a:noFill/>
        </p:spPr>
        <p:txBody>
          <a:bodyPr wrap="square" rtlCol="0">
            <a:spAutoFit/>
          </a:bodyPr>
          <a:lstStyle/>
          <a:p>
            <a:pPr algn="ctr">
              <a:lnSpc>
                <a:spcPts val="3550"/>
              </a:lnSpc>
            </a:pPr>
            <a:r>
              <a:rPr lang="en-US" sz="2200" dirty="0"/>
              <a:t>1</a:t>
            </a:r>
          </a:p>
          <a:p>
            <a:pPr algn="ctr">
              <a:lnSpc>
                <a:spcPts val="3550"/>
              </a:lnSpc>
            </a:pPr>
            <a:r>
              <a:rPr lang="en-US" sz="2200" dirty="0"/>
              <a:t>2</a:t>
            </a:r>
          </a:p>
          <a:p>
            <a:pPr algn="ctr">
              <a:lnSpc>
                <a:spcPts val="3550"/>
              </a:lnSpc>
            </a:pPr>
            <a:r>
              <a:rPr lang="en-US" sz="2200" dirty="0"/>
              <a:t>3</a:t>
            </a:r>
          </a:p>
          <a:p>
            <a:pPr algn="ctr">
              <a:lnSpc>
                <a:spcPts val="3550"/>
              </a:lnSpc>
            </a:pPr>
            <a:r>
              <a:rPr lang="en-US" sz="2200" dirty="0"/>
              <a:t>4</a:t>
            </a:r>
          </a:p>
          <a:p>
            <a:pPr algn="ctr">
              <a:lnSpc>
                <a:spcPts val="3550"/>
              </a:lnSpc>
            </a:pPr>
            <a:r>
              <a:rPr lang="en-US" sz="2200" dirty="0"/>
              <a:t>5</a:t>
            </a:r>
          </a:p>
          <a:p>
            <a:pPr algn="ctr">
              <a:lnSpc>
                <a:spcPts val="3550"/>
              </a:lnSpc>
            </a:pPr>
            <a:r>
              <a:rPr lang="en-US" sz="2200" dirty="0"/>
              <a:t>6</a:t>
            </a:r>
          </a:p>
          <a:p>
            <a:pPr algn="ctr">
              <a:lnSpc>
                <a:spcPts val="3550"/>
              </a:lnSpc>
            </a:pPr>
            <a:r>
              <a:rPr lang="en-US" sz="2200" dirty="0"/>
              <a:t>7</a:t>
            </a:r>
          </a:p>
          <a:p>
            <a:pPr algn="ctr">
              <a:lnSpc>
                <a:spcPts val="3550"/>
              </a:lnSpc>
            </a:pPr>
            <a:r>
              <a:rPr lang="en-US" sz="2200" dirty="0"/>
              <a:t>8</a:t>
            </a:r>
          </a:p>
          <a:p>
            <a:pPr algn="ctr">
              <a:lnSpc>
                <a:spcPts val="3550"/>
              </a:lnSpc>
            </a:pPr>
            <a:r>
              <a:rPr lang="en-US" sz="2200" dirty="0"/>
              <a:t>9</a:t>
            </a:r>
          </a:p>
          <a:p>
            <a:pPr algn="ctr">
              <a:lnSpc>
                <a:spcPts val="3550"/>
              </a:lnSpc>
            </a:pPr>
            <a:r>
              <a:rPr lang="en-US" sz="2200" dirty="0"/>
              <a:t>10</a:t>
            </a:r>
          </a:p>
          <a:p>
            <a:pPr algn="ctr">
              <a:lnSpc>
                <a:spcPts val="3550"/>
              </a:lnSpc>
            </a:pPr>
            <a:r>
              <a:rPr lang="en-US" sz="2200" dirty="0"/>
              <a:t>11</a:t>
            </a:r>
          </a:p>
          <a:p>
            <a:pPr algn="ctr">
              <a:lnSpc>
                <a:spcPts val="3550"/>
              </a:lnSpc>
            </a:pPr>
            <a:r>
              <a:rPr lang="en-US" sz="2200" dirty="0"/>
              <a:t>12</a:t>
            </a:r>
          </a:p>
          <a:p>
            <a:pPr algn="ctr">
              <a:lnSpc>
                <a:spcPts val="3550"/>
              </a:lnSpc>
            </a:pPr>
            <a:r>
              <a:rPr lang="en-US" sz="2200" dirty="0"/>
              <a:t>13</a:t>
            </a:r>
          </a:p>
          <a:p>
            <a:pPr algn="ctr">
              <a:lnSpc>
                <a:spcPts val="3550"/>
              </a:lnSpc>
            </a:pPr>
            <a:r>
              <a:rPr lang="en-US" sz="2200" dirty="0"/>
              <a:t>14</a:t>
            </a:r>
          </a:p>
        </p:txBody>
      </p:sp>
      <p:cxnSp>
        <p:nvCxnSpPr>
          <p:cNvPr id="6" name="Straight Arrow Connector 5">
            <a:extLst>
              <a:ext uri="{FF2B5EF4-FFF2-40B4-BE49-F238E27FC236}">
                <a16:creationId xmlns:a16="http://schemas.microsoft.com/office/drawing/2014/main" id="{8D6C0D17-0D2E-4B43-9161-D13B67064C22}"/>
              </a:ext>
            </a:extLst>
          </p:cNvPr>
          <p:cNvCxnSpPr>
            <a:cxnSpLocks/>
          </p:cNvCxnSpPr>
          <p:nvPr/>
        </p:nvCxnSpPr>
        <p:spPr>
          <a:xfrm>
            <a:off x="5334000" y="381000"/>
            <a:ext cx="6096000" cy="0"/>
          </a:xfrm>
          <a:prstGeom prst="straightConnector1">
            <a:avLst/>
          </a:prstGeom>
          <a:ln w="38100">
            <a:tailEnd type="stealth" w="lg" len="lg"/>
          </a:ln>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5F5F4108-BAF8-4F65-A4C2-901C4FBD2AD7}"/>
              </a:ext>
            </a:extLst>
          </p:cNvPr>
          <p:cNvSpPr txBox="1"/>
          <p:nvPr/>
        </p:nvSpPr>
        <p:spPr>
          <a:xfrm>
            <a:off x="11412631" y="192052"/>
            <a:ext cx="703169" cy="369332"/>
          </a:xfrm>
          <a:prstGeom prst="rect">
            <a:avLst/>
          </a:prstGeom>
          <a:noFill/>
        </p:spPr>
        <p:txBody>
          <a:bodyPr wrap="square" rtlCol="0">
            <a:spAutoFit/>
          </a:bodyPr>
          <a:lstStyle/>
          <a:p>
            <a:r>
              <a:rPr lang="en-US" dirty="0"/>
              <a:t>Time</a:t>
            </a:r>
          </a:p>
        </p:txBody>
      </p:sp>
      <p:sp>
        <p:nvSpPr>
          <p:cNvPr id="8" name="TextBox 7">
            <a:extLst>
              <a:ext uri="{FF2B5EF4-FFF2-40B4-BE49-F238E27FC236}">
                <a16:creationId xmlns:a16="http://schemas.microsoft.com/office/drawing/2014/main" id="{A28A92A9-08A6-424F-8D81-63EBAC86AB9B}"/>
              </a:ext>
            </a:extLst>
          </p:cNvPr>
          <p:cNvSpPr txBox="1"/>
          <p:nvPr/>
        </p:nvSpPr>
        <p:spPr>
          <a:xfrm>
            <a:off x="5181600" y="0"/>
            <a:ext cx="6535831" cy="369332"/>
          </a:xfrm>
          <a:prstGeom prst="rect">
            <a:avLst/>
          </a:prstGeom>
          <a:noFill/>
        </p:spPr>
        <p:txBody>
          <a:bodyPr wrap="square" rtlCol="0">
            <a:spAutoFit/>
          </a:bodyPr>
          <a:lstStyle/>
          <a:p>
            <a:r>
              <a:rPr lang="en-US" dirty="0"/>
              <a:t>0                      5                     10                    15                     20                   25</a:t>
            </a:r>
          </a:p>
        </p:txBody>
      </p:sp>
      <p:cxnSp>
        <p:nvCxnSpPr>
          <p:cNvPr id="14" name="Straight Arrow Connector 13">
            <a:extLst>
              <a:ext uri="{FF2B5EF4-FFF2-40B4-BE49-F238E27FC236}">
                <a16:creationId xmlns:a16="http://schemas.microsoft.com/office/drawing/2014/main" id="{1E75AB34-154D-4A75-AAB7-14F6E45BDA5E}"/>
              </a:ext>
            </a:extLst>
          </p:cNvPr>
          <p:cNvCxnSpPr>
            <a:cxnSpLocks/>
          </p:cNvCxnSpPr>
          <p:nvPr/>
        </p:nvCxnSpPr>
        <p:spPr>
          <a:xfrm>
            <a:off x="6705600" y="762000"/>
            <a:ext cx="0" cy="228600"/>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394D4A51-EE1F-4E01-B2F6-D45EE1E45EDD}"/>
              </a:ext>
            </a:extLst>
          </p:cNvPr>
          <p:cNvCxnSpPr>
            <a:cxnSpLocks/>
          </p:cNvCxnSpPr>
          <p:nvPr/>
        </p:nvCxnSpPr>
        <p:spPr>
          <a:xfrm>
            <a:off x="6705600" y="1170968"/>
            <a:ext cx="0" cy="276832"/>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a:extLst>
              <a:ext uri="{FF2B5EF4-FFF2-40B4-BE49-F238E27FC236}">
                <a16:creationId xmlns:a16="http://schemas.microsoft.com/office/drawing/2014/main" id="{A145A86C-4DF0-4351-8B33-293FC88E3E16}"/>
              </a:ext>
            </a:extLst>
          </p:cNvPr>
          <p:cNvCxnSpPr>
            <a:cxnSpLocks/>
          </p:cNvCxnSpPr>
          <p:nvPr/>
        </p:nvCxnSpPr>
        <p:spPr>
          <a:xfrm>
            <a:off x="6705600" y="1628168"/>
            <a:ext cx="0" cy="276832"/>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17" name="Straight Arrow Connector 16">
            <a:extLst>
              <a:ext uri="{FF2B5EF4-FFF2-40B4-BE49-F238E27FC236}">
                <a16:creationId xmlns:a16="http://schemas.microsoft.com/office/drawing/2014/main" id="{3ED22A88-FE7C-48BB-93F5-6CE916EB3E5D}"/>
              </a:ext>
            </a:extLst>
          </p:cNvPr>
          <p:cNvCxnSpPr>
            <a:cxnSpLocks/>
            <a:stCxn id="21" idx="3"/>
          </p:cNvCxnSpPr>
          <p:nvPr/>
        </p:nvCxnSpPr>
        <p:spPr>
          <a:xfrm>
            <a:off x="7848600" y="1104900"/>
            <a:ext cx="0" cy="1257300"/>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4486FB76-7650-49C7-BAA3-4BB03821EF69}"/>
              </a:ext>
            </a:extLst>
          </p:cNvPr>
          <p:cNvCxnSpPr/>
          <p:nvPr/>
        </p:nvCxnSpPr>
        <p:spPr>
          <a:xfrm>
            <a:off x="7162800" y="1447800"/>
            <a:ext cx="685800" cy="0"/>
          </a:xfrm>
          <a:prstGeom prst="line">
            <a:avLst/>
          </a:prstGeom>
          <a:ln w="25400">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30" name="Rectangle 29">
            <a:extLst>
              <a:ext uri="{FF2B5EF4-FFF2-40B4-BE49-F238E27FC236}">
                <a16:creationId xmlns:a16="http://schemas.microsoft.com/office/drawing/2014/main" id="{E404C425-4E76-4D96-B3CD-180EB0CC1812}"/>
              </a:ext>
            </a:extLst>
          </p:cNvPr>
          <p:cNvSpPr/>
          <p:nvPr/>
        </p:nvSpPr>
        <p:spPr>
          <a:xfrm>
            <a:off x="8077197" y="3276600"/>
            <a:ext cx="457200"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cxnSp>
        <p:nvCxnSpPr>
          <p:cNvPr id="38" name="Straight Arrow Connector 37">
            <a:extLst>
              <a:ext uri="{FF2B5EF4-FFF2-40B4-BE49-F238E27FC236}">
                <a16:creationId xmlns:a16="http://schemas.microsoft.com/office/drawing/2014/main" id="{D32082E5-C487-4ED7-85E9-503A0BB30329}"/>
              </a:ext>
            </a:extLst>
          </p:cNvPr>
          <p:cNvCxnSpPr>
            <a:cxnSpLocks/>
          </p:cNvCxnSpPr>
          <p:nvPr/>
        </p:nvCxnSpPr>
        <p:spPr>
          <a:xfrm>
            <a:off x="8077196" y="2133600"/>
            <a:ext cx="0" cy="685800"/>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40" name="Straight Arrow Connector 39">
            <a:extLst>
              <a:ext uri="{FF2B5EF4-FFF2-40B4-BE49-F238E27FC236}">
                <a16:creationId xmlns:a16="http://schemas.microsoft.com/office/drawing/2014/main" id="{9DA5FB8B-25B8-49B0-86B1-360CFCE2BA72}"/>
              </a:ext>
            </a:extLst>
          </p:cNvPr>
          <p:cNvCxnSpPr>
            <a:cxnSpLocks/>
          </p:cNvCxnSpPr>
          <p:nvPr/>
        </p:nvCxnSpPr>
        <p:spPr>
          <a:xfrm>
            <a:off x="8077197" y="3048000"/>
            <a:ext cx="0" cy="228600"/>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44" name="Straight Arrow Connector 43">
            <a:extLst>
              <a:ext uri="{FF2B5EF4-FFF2-40B4-BE49-F238E27FC236}">
                <a16:creationId xmlns:a16="http://schemas.microsoft.com/office/drawing/2014/main" id="{416E57E0-B3A1-40ED-BF0D-4D01BF96DA1F}"/>
              </a:ext>
            </a:extLst>
          </p:cNvPr>
          <p:cNvCxnSpPr>
            <a:cxnSpLocks/>
          </p:cNvCxnSpPr>
          <p:nvPr/>
        </p:nvCxnSpPr>
        <p:spPr>
          <a:xfrm>
            <a:off x="8077197" y="3505200"/>
            <a:ext cx="0" cy="228600"/>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a:extLst>
              <a:ext uri="{FF2B5EF4-FFF2-40B4-BE49-F238E27FC236}">
                <a16:creationId xmlns:a16="http://schemas.microsoft.com/office/drawing/2014/main" id="{ECC14B81-565C-4C8D-BADD-D6B8258BCC18}"/>
              </a:ext>
            </a:extLst>
          </p:cNvPr>
          <p:cNvCxnSpPr>
            <a:cxnSpLocks/>
          </p:cNvCxnSpPr>
          <p:nvPr/>
        </p:nvCxnSpPr>
        <p:spPr>
          <a:xfrm>
            <a:off x="7848599" y="2590799"/>
            <a:ext cx="0" cy="1600201"/>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57" name="Straight Arrow Connector 56">
            <a:extLst>
              <a:ext uri="{FF2B5EF4-FFF2-40B4-BE49-F238E27FC236}">
                <a16:creationId xmlns:a16="http://schemas.microsoft.com/office/drawing/2014/main" id="{99B4C694-89A5-4AE7-8127-FD18BF633265}"/>
              </a:ext>
            </a:extLst>
          </p:cNvPr>
          <p:cNvCxnSpPr>
            <a:cxnSpLocks/>
          </p:cNvCxnSpPr>
          <p:nvPr/>
        </p:nvCxnSpPr>
        <p:spPr>
          <a:xfrm flipH="1">
            <a:off x="8762996" y="2590799"/>
            <a:ext cx="1" cy="2057401"/>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61" name="Connector: Elbow 60">
            <a:extLst>
              <a:ext uri="{FF2B5EF4-FFF2-40B4-BE49-F238E27FC236}">
                <a16:creationId xmlns:a16="http://schemas.microsoft.com/office/drawing/2014/main" id="{56A1D585-DE79-4FAE-9386-57BD7C3F89E4}"/>
              </a:ext>
            </a:extLst>
          </p:cNvPr>
          <p:cNvCxnSpPr>
            <a:cxnSpLocks/>
          </p:cNvCxnSpPr>
          <p:nvPr/>
        </p:nvCxnSpPr>
        <p:spPr>
          <a:xfrm rot="16200000" flipH="1">
            <a:off x="7162793" y="3962407"/>
            <a:ext cx="3200400" cy="914387"/>
          </a:xfrm>
          <a:prstGeom prst="bentConnector3">
            <a:avLst>
              <a:gd name="adj1" fmla="val 65"/>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66" name="Connector: Elbow 65">
            <a:extLst>
              <a:ext uri="{FF2B5EF4-FFF2-40B4-BE49-F238E27FC236}">
                <a16:creationId xmlns:a16="http://schemas.microsoft.com/office/drawing/2014/main" id="{BFD737A4-304C-4A74-8E18-3166F1AB7E1A}"/>
              </a:ext>
            </a:extLst>
          </p:cNvPr>
          <p:cNvCxnSpPr>
            <a:cxnSpLocks/>
          </p:cNvCxnSpPr>
          <p:nvPr/>
        </p:nvCxnSpPr>
        <p:spPr>
          <a:xfrm rot="16200000" flipH="1">
            <a:off x="7848596" y="3962404"/>
            <a:ext cx="1828799" cy="457192"/>
          </a:xfrm>
          <a:prstGeom prst="bentConnector3">
            <a:avLst>
              <a:gd name="adj1" fmla="val 0"/>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71" name="Connector: Elbow 70">
            <a:extLst>
              <a:ext uri="{FF2B5EF4-FFF2-40B4-BE49-F238E27FC236}">
                <a16:creationId xmlns:a16="http://schemas.microsoft.com/office/drawing/2014/main" id="{9666C38E-5453-43BD-8556-30C503167EA2}"/>
              </a:ext>
            </a:extLst>
          </p:cNvPr>
          <p:cNvCxnSpPr>
            <a:cxnSpLocks/>
          </p:cNvCxnSpPr>
          <p:nvPr/>
        </p:nvCxnSpPr>
        <p:spPr>
          <a:xfrm rot="16200000" flipH="1">
            <a:off x="8420099" y="4305301"/>
            <a:ext cx="1371599" cy="1142998"/>
          </a:xfrm>
          <a:prstGeom prst="bentConnector3">
            <a:avLst>
              <a:gd name="adj1" fmla="val 0"/>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75" name="Straight Arrow Connector 74">
            <a:extLst>
              <a:ext uri="{FF2B5EF4-FFF2-40B4-BE49-F238E27FC236}">
                <a16:creationId xmlns:a16="http://schemas.microsoft.com/office/drawing/2014/main" id="{8CE61344-3447-4354-B2F4-CEC6C3EB2C9B}"/>
              </a:ext>
            </a:extLst>
          </p:cNvPr>
          <p:cNvCxnSpPr>
            <a:cxnSpLocks/>
          </p:cNvCxnSpPr>
          <p:nvPr/>
        </p:nvCxnSpPr>
        <p:spPr>
          <a:xfrm>
            <a:off x="10591798" y="5791200"/>
            <a:ext cx="0" cy="685800"/>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78" name="Straight Arrow Connector 77">
            <a:extLst>
              <a:ext uri="{FF2B5EF4-FFF2-40B4-BE49-F238E27FC236}">
                <a16:creationId xmlns:a16="http://schemas.microsoft.com/office/drawing/2014/main" id="{A83DB48D-32A3-4317-9FA4-B5973AD2D822}"/>
              </a:ext>
            </a:extLst>
          </p:cNvPr>
          <p:cNvCxnSpPr>
            <a:cxnSpLocks/>
          </p:cNvCxnSpPr>
          <p:nvPr/>
        </p:nvCxnSpPr>
        <p:spPr>
          <a:xfrm>
            <a:off x="9677397" y="6019800"/>
            <a:ext cx="914401" cy="0"/>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sp>
        <p:nvSpPr>
          <p:cNvPr id="4" name="Rectangle 3">
            <a:extLst>
              <a:ext uri="{FF2B5EF4-FFF2-40B4-BE49-F238E27FC236}">
                <a16:creationId xmlns:a16="http://schemas.microsoft.com/office/drawing/2014/main" id="{3ED76358-A066-4B12-91D6-ED3D72418FBA}"/>
              </a:ext>
            </a:extLst>
          </p:cNvPr>
          <p:cNvSpPr/>
          <p:nvPr/>
        </p:nvSpPr>
        <p:spPr>
          <a:xfrm>
            <a:off x="7848600" y="2362200"/>
            <a:ext cx="914396" cy="228600"/>
          </a:xfrm>
          <a:prstGeom prst="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8" name="Rectangle 17">
            <a:extLst>
              <a:ext uri="{FF2B5EF4-FFF2-40B4-BE49-F238E27FC236}">
                <a16:creationId xmlns:a16="http://schemas.microsoft.com/office/drawing/2014/main" id="{52BABCCC-DF82-4A2B-AD20-9BE861D1751D}"/>
              </a:ext>
            </a:extLst>
          </p:cNvPr>
          <p:cNvSpPr/>
          <p:nvPr/>
        </p:nvSpPr>
        <p:spPr>
          <a:xfrm>
            <a:off x="5334000" y="533400"/>
            <a:ext cx="1371600" cy="228600"/>
          </a:xfrm>
          <a:prstGeom prst="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9" name="Rectangle 18">
            <a:extLst>
              <a:ext uri="{FF2B5EF4-FFF2-40B4-BE49-F238E27FC236}">
                <a16:creationId xmlns:a16="http://schemas.microsoft.com/office/drawing/2014/main" id="{C2C55FD2-0634-416B-B401-19616D9500B6}"/>
              </a:ext>
            </a:extLst>
          </p:cNvPr>
          <p:cNvSpPr/>
          <p:nvPr/>
        </p:nvSpPr>
        <p:spPr>
          <a:xfrm>
            <a:off x="6705600" y="1447800"/>
            <a:ext cx="457200"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0" name="Rectangle 19">
            <a:extLst>
              <a:ext uri="{FF2B5EF4-FFF2-40B4-BE49-F238E27FC236}">
                <a16:creationId xmlns:a16="http://schemas.microsoft.com/office/drawing/2014/main" id="{15A66C9F-B587-4BC9-8465-BB4E16D28D09}"/>
              </a:ext>
            </a:extLst>
          </p:cNvPr>
          <p:cNvSpPr/>
          <p:nvPr/>
        </p:nvSpPr>
        <p:spPr>
          <a:xfrm>
            <a:off x="6705600" y="1905000"/>
            <a:ext cx="1371600"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1" name="Rectangle 20">
            <a:extLst>
              <a:ext uri="{FF2B5EF4-FFF2-40B4-BE49-F238E27FC236}">
                <a16:creationId xmlns:a16="http://schemas.microsoft.com/office/drawing/2014/main" id="{3DA4FD42-84FC-4174-BC7D-E67BB86AC794}"/>
              </a:ext>
            </a:extLst>
          </p:cNvPr>
          <p:cNvSpPr/>
          <p:nvPr/>
        </p:nvSpPr>
        <p:spPr>
          <a:xfrm>
            <a:off x="6705600" y="990600"/>
            <a:ext cx="1143000" cy="228600"/>
          </a:xfrm>
          <a:prstGeom prst="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1" name="Rectangle 30">
            <a:extLst>
              <a:ext uri="{FF2B5EF4-FFF2-40B4-BE49-F238E27FC236}">
                <a16:creationId xmlns:a16="http://schemas.microsoft.com/office/drawing/2014/main" id="{CA92EEAC-A7F8-46C8-B817-777729F99BEB}"/>
              </a:ext>
            </a:extLst>
          </p:cNvPr>
          <p:cNvSpPr/>
          <p:nvPr/>
        </p:nvSpPr>
        <p:spPr>
          <a:xfrm>
            <a:off x="8077196" y="3733800"/>
            <a:ext cx="914396"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2" name="Rectangle 31">
            <a:extLst>
              <a:ext uri="{FF2B5EF4-FFF2-40B4-BE49-F238E27FC236}">
                <a16:creationId xmlns:a16="http://schemas.microsoft.com/office/drawing/2014/main" id="{46A1AEFA-8D49-4617-8EF0-05EF5FD08DFE}"/>
              </a:ext>
            </a:extLst>
          </p:cNvPr>
          <p:cNvSpPr/>
          <p:nvPr/>
        </p:nvSpPr>
        <p:spPr>
          <a:xfrm>
            <a:off x="7848599" y="4191000"/>
            <a:ext cx="685800"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3" name="Rectangle 32">
            <a:extLst>
              <a:ext uri="{FF2B5EF4-FFF2-40B4-BE49-F238E27FC236}">
                <a16:creationId xmlns:a16="http://schemas.microsoft.com/office/drawing/2014/main" id="{E3F44F56-959D-4820-A5BD-5BD14B442037}"/>
              </a:ext>
            </a:extLst>
          </p:cNvPr>
          <p:cNvSpPr/>
          <p:nvPr/>
        </p:nvSpPr>
        <p:spPr>
          <a:xfrm>
            <a:off x="8763002" y="4648200"/>
            <a:ext cx="914396" cy="228600"/>
          </a:xfrm>
          <a:prstGeom prst="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4" name="Rectangle 33">
            <a:extLst>
              <a:ext uri="{FF2B5EF4-FFF2-40B4-BE49-F238E27FC236}">
                <a16:creationId xmlns:a16="http://schemas.microsoft.com/office/drawing/2014/main" id="{E88D7F4D-38F1-4EB7-B9CD-111EDBDBF606}"/>
              </a:ext>
            </a:extLst>
          </p:cNvPr>
          <p:cNvSpPr/>
          <p:nvPr/>
        </p:nvSpPr>
        <p:spPr>
          <a:xfrm>
            <a:off x="8991591" y="5105400"/>
            <a:ext cx="228597"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ectangle 34">
            <a:extLst>
              <a:ext uri="{FF2B5EF4-FFF2-40B4-BE49-F238E27FC236}">
                <a16:creationId xmlns:a16="http://schemas.microsoft.com/office/drawing/2014/main" id="{FEFC7786-5061-4532-8A9F-3EBFB349285B}"/>
              </a:ext>
            </a:extLst>
          </p:cNvPr>
          <p:cNvSpPr/>
          <p:nvPr/>
        </p:nvSpPr>
        <p:spPr>
          <a:xfrm>
            <a:off x="9677402" y="5562600"/>
            <a:ext cx="914396" cy="228600"/>
          </a:xfrm>
          <a:prstGeom prst="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ectangle 35">
            <a:extLst>
              <a:ext uri="{FF2B5EF4-FFF2-40B4-BE49-F238E27FC236}">
                <a16:creationId xmlns:a16="http://schemas.microsoft.com/office/drawing/2014/main" id="{05990EC4-F92C-41A0-835C-CC7F07DEB744}"/>
              </a:ext>
            </a:extLst>
          </p:cNvPr>
          <p:cNvSpPr/>
          <p:nvPr/>
        </p:nvSpPr>
        <p:spPr>
          <a:xfrm>
            <a:off x="9220197" y="6019800"/>
            <a:ext cx="457200"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7" name="Rectangle 36">
            <a:extLst>
              <a:ext uri="{FF2B5EF4-FFF2-40B4-BE49-F238E27FC236}">
                <a16:creationId xmlns:a16="http://schemas.microsoft.com/office/drawing/2014/main" id="{4233DEC3-31EE-4328-9CC3-AE56060699CA}"/>
              </a:ext>
            </a:extLst>
          </p:cNvPr>
          <p:cNvSpPr/>
          <p:nvPr/>
        </p:nvSpPr>
        <p:spPr>
          <a:xfrm>
            <a:off x="10591800" y="6477000"/>
            <a:ext cx="228597" cy="228600"/>
          </a:xfrm>
          <a:prstGeom prst="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cxnSp>
        <p:nvCxnSpPr>
          <p:cNvPr id="81" name="Straight Arrow Connector 80">
            <a:extLst>
              <a:ext uri="{FF2B5EF4-FFF2-40B4-BE49-F238E27FC236}">
                <a16:creationId xmlns:a16="http://schemas.microsoft.com/office/drawing/2014/main" id="{8557CC28-20E4-49E7-9F3C-EC23D783C543}"/>
              </a:ext>
            </a:extLst>
          </p:cNvPr>
          <p:cNvCxnSpPr>
            <a:cxnSpLocks/>
          </p:cNvCxnSpPr>
          <p:nvPr/>
        </p:nvCxnSpPr>
        <p:spPr>
          <a:xfrm>
            <a:off x="8305800" y="2819400"/>
            <a:ext cx="457196" cy="0"/>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sp>
        <p:nvSpPr>
          <p:cNvPr id="23" name="Rectangle 22">
            <a:extLst>
              <a:ext uri="{FF2B5EF4-FFF2-40B4-BE49-F238E27FC236}">
                <a16:creationId xmlns:a16="http://schemas.microsoft.com/office/drawing/2014/main" id="{7526252A-E3C2-4998-BA94-D9E171D3CA6C}"/>
              </a:ext>
            </a:extLst>
          </p:cNvPr>
          <p:cNvSpPr/>
          <p:nvPr/>
        </p:nvSpPr>
        <p:spPr>
          <a:xfrm>
            <a:off x="8077202" y="2819400"/>
            <a:ext cx="228597"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654275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9D78F943-D63E-47E6-9EF3-7CBAA45539B8}"/>
              </a:ext>
            </a:extLst>
          </p:cNvPr>
          <p:cNvGrpSpPr/>
          <p:nvPr/>
        </p:nvGrpSpPr>
        <p:grpSpPr>
          <a:xfrm>
            <a:off x="5334000" y="369332"/>
            <a:ext cx="5715000" cy="6347936"/>
            <a:chOff x="5334000" y="369332"/>
            <a:chExt cx="5715000" cy="6347936"/>
          </a:xfrm>
        </p:grpSpPr>
        <p:cxnSp>
          <p:nvCxnSpPr>
            <p:cNvPr id="10" name="Straight Connector 9">
              <a:extLst>
                <a:ext uri="{FF2B5EF4-FFF2-40B4-BE49-F238E27FC236}">
                  <a16:creationId xmlns:a16="http://schemas.microsoft.com/office/drawing/2014/main" id="{FC27123B-C06F-4467-9A4E-D4E561CBA547}"/>
                </a:ext>
              </a:extLst>
            </p:cNvPr>
            <p:cNvCxnSpPr/>
            <p:nvPr/>
          </p:nvCxnSpPr>
          <p:spPr>
            <a:xfrm>
              <a:off x="5334000" y="369332"/>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763F4DB-7413-49E1-A50C-837472F8708C}"/>
                </a:ext>
              </a:extLst>
            </p:cNvPr>
            <p:cNvCxnSpPr/>
            <p:nvPr/>
          </p:nvCxnSpPr>
          <p:spPr>
            <a:xfrm>
              <a:off x="55626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E2D8073A-0EA0-48A8-9AEE-0599FE702B90}"/>
                </a:ext>
              </a:extLst>
            </p:cNvPr>
            <p:cNvCxnSpPr/>
            <p:nvPr/>
          </p:nvCxnSpPr>
          <p:spPr>
            <a:xfrm>
              <a:off x="57912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3B7D2B2B-CE49-4AB4-98FB-8326528B9716}"/>
                </a:ext>
              </a:extLst>
            </p:cNvPr>
            <p:cNvCxnSpPr/>
            <p:nvPr/>
          </p:nvCxnSpPr>
          <p:spPr>
            <a:xfrm>
              <a:off x="60198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8E599340-5BAD-434E-BDAE-31811F8954B6}"/>
                </a:ext>
              </a:extLst>
            </p:cNvPr>
            <p:cNvCxnSpPr/>
            <p:nvPr/>
          </p:nvCxnSpPr>
          <p:spPr>
            <a:xfrm>
              <a:off x="62484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699B32EE-1E0D-4191-9AF5-BD20C2C4DD8A}"/>
                </a:ext>
              </a:extLst>
            </p:cNvPr>
            <p:cNvCxnSpPr/>
            <p:nvPr/>
          </p:nvCxnSpPr>
          <p:spPr>
            <a:xfrm>
              <a:off x="64770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6DDAEFC2-F4DD-4CF8-BE70-EEF2272C7261}"/>
                </a:ext>
              </a:extLst>
            </p:cNvPr>
            <p:cNvCxnSpPr/>
            <p:nvPr/>
          </p:nvCxnSpPr>
          <p:spPr>
            <a:xfrm>
              <a:off x="67056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905B9B8B-27B2-439B-8F9A-395E95D67013}"/>
                </a:ext>
              </a:extLst>
            </p:cNvPr>
            <p:cNvCxnSpPr/>
            <p:nvPr/>
          </p:nvCxnSpPr>
          <p:spPr>
            <a:xfrm>
              <a:off x="69342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9F86DC7C-960C-4537-B5F7-8CAA49A89455}"/>
                </a:ext>
              </a:extLst>
            </p:cNvPr>
            <p:cNvCxnSpPr/>
            <p:nvPr/>
          </p:nvCxnSpPr>
          <p:spPr>
            <a:xfrm>
              <a:off x="71628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68AE613C-5C39-4D12-8E1A-DE32F935B16B}"/>
                </a:ext>
              </a:extLst>
            </p:cNvPr>
            <p:cNvCxnSpPr/>
            <p:nvPr/>
          </p:nvCxnSpPr>
          <p:spPr>
            <a:xfrm>
              <a:off x="73914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CF8892B4-4CC8-42AA-837D-7F394BCA98E0}"/>
                </a:ext>
              </a:extLst>
            </p:cNvPr>
            <p:cNvCxnSpPr/>
            <p:nvPr/>
          </p:nvCxnSpPr>
          <p:spPr>
            <a:xfrm>
              <a:off x="76200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0E3B64F0-6B25-4193-838B-106D4AC5F98A}"/>
                </a:ext>
              </a:extLst>
            </p:cNvPr>
            <p:cNvCxnSpPr/>
            <p:nvPr/>
          </p:nvCxnSpPr>
          <p:spPr>
            <a:xfrm>
              <a:off x="78486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BEE743B-3B68-4348-9309-C79E3E10CCBC}"/>
                </a:ext>
              </a:extLst>
            </p:cNvPr>
            <p:cNvCxnSpPr/>
            <p:nvPr/>
          </p:nvCxnSpPr>
          <p:spPr>
            <a:xfrm>
              <a:off x="80772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E1CC50C-7373-485F-9148-555C7C020839}"/>
                </a:ext>
              </a:extLst>
            </p:cNvPr>
            <p:cNvCxnSpPr/>
            <p:nvPr/>
          </p:nvCxnSpPr>
          <p:spPr>
            <a:xfrm>
              <a:off x="83058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545FF79C-FCD9-41C2-A02A-1C86546E7CB0}"/>
                </a:ext>
              </a:extLst>
            </p:cNvPr>
            <p:cNvCxnSpPr/>
            <p:nvPr/>
          </p:nvCxnSpPr>
          <p:spPr>
            <a:xfrm>
              <a:off x="85344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390A00D1-AC21-4897-9680-59D727C1C2EE}"/>
                </a:ext>
              </a:extLst>
            </p:cNvPr>
            <p:cNvCxnSpPr/>
            <p:nvPr/>
          </p:nvCxnSpPr>
          <p:spPr>
            <a:xfrm>
              <a:off x="87630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D6D8DD2F-D0CC-4CD9-8CC3-14F2E6F9E50A}"/>
                </a:ext>
              </a:extLst>
            </p:cNvPr>
            <p:cNvCxnSpPr/>
            <p:nvPr/>
          </p:nvCxnSpPr>
          <p:spPr>
            <a:xfrm>
              <a:off x="89916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A39160B7-7C44-4DE5-9587-9CEF77623F47}"/>
                </a:ext>
              </a:extLst>
            </p:cNvPr>
            <p:cNvCxnSpPr/>
            <p:nvPr/>
          </p:nvCxnSpPr>
          <p:spPr>
            <a:xfrm>
              <a:off x="92202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B110A304-C1A5-4E33-9427-F18768FCA7AC}"/>
                </a:ext>
              </a:extLst>
            </p:cNvPr>
            <p:cNvCxnSpPr/>
            <p:nvPr/>
          </p:nvCxnSpPr>
          <p:spPr>
            <a:xfrm>
              <a:off x="94488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F58AFC41-F108-476E-8424-1C14099A1E78}"/>
                </a:ext>
              </a:extLst>
            </p:cNvPr>
            <p:cNvCxnSpPr/>
            <p:nvPr/>
          </p:nvCxnSpPr>
          <p:spPr>
            <a:xfrm>
              <a:off x="96774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2E9B16AF-8216-4A7A-A68D-29D9696D8888}"/>
                </a:ext>
              </a:extLst>
            </p:cNvPr>
            <p:cNvCxnSpPr/>
            <p:nvPr/>
          </p:nvCxnSpPr>
          <p:spPr>
            <a:xfrm>
              <a:off x="99060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9519A5D9-9132-4AA3-BD0D-75092476E540}"/>
                </a:ext>
              </a:extLst>
            </p:cNvPr>
            <p:cNvCxnSpPr/>
            <p:nvPr/>
          </p:nvCxnSpPr>
          <p:spPr>
            <a:xfrm>
              <a:off x="101346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E14E873D-18AA-4723-AFE5-6A8532322D7A}"/>
                </a:ext>
              </a:extLst>
            </p:cNvPr>
            <p:cNvCxnSpPr/>
            <p:nvPr/>
          </p:nvCxnSpPr>
          <p:spPr>
            <a:xfrm>
              <a:off x="103632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DC4A22BA-C817-4A34-85F9-768D58A24986}"/>
                </a:ext>
              </a:extLst>
            </p:cNvPr>
            <p:cNvCxnSpPr/>
            <p:nvPr/>
          </p:nvCxnSpPr>
          <p:spPr>
            <a:xfrm>
              <a:off x="105918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DD902C30-2C93-4B50-8636-BC3F29ED6D0F}"/>
                </a:ext>
              </a:extLst>
            </p:cNvPr>
            <p:cNvCxnSpPr/>
            <p:nvPr/>
          </p:nvCxnSpPr>
          <p:spPr>
            <a:xfrm>
              <a:off x="108204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5193EA50-3385-4375-A3F3-85B0EB0A8ACD}"/>
                </a:ext>
              </a:extLst>
            </p:cNvPr>
            <p:cNvCxnSpPr/>
            <p:nvPr/>
          </p:nvCxnSpPr>
          <p:spPr>
            <a:xfrm>
              <a:off x="11049000" y="381000"/>
              <a:ext cx="0" cy="6336268"/>
            </a:xfrm>
            <a:prstGeom prst="line">
              <a:avLst/>
            </a:prstGeom>
            <a:ln w="12700">
              <a:solidFill>
                <a:schemeClr val="bg1">
                  <a:lumMod val="65000"/>
                </a:schemeClr>
              </a:solidFill>
              <a:headEnd type="ova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BCD7FE24-FEAA-47D2-BA91-107B448005D1}"/>
              </a:ext>
            </a:extLst>
          </p:cNvPr>
          <p:cNvSpPr>
            <a:spLocks noGrp="1"/>
          </p:cNvSpPr>
          <p:nvPr>
            <p:ph type="title"/>
          </p:nvPr>
        </p:nvSpPr>
        <p:spPr/>
        <p:txBody>
          <a:bodyPr/>
          <a:lstStyle/>
          <a:p>
            <a:r>
              <a:rPr lang="en-US" dirty="0"/>
              <a:t>Slack time</a:t>
            </a:r>
          </a:p>
        </p:txBody>
      </p:sp>
      <p:sp>
        <p:nvSpPr>
          <p:cNvPr id="3" name="Content Placeholder 2">
            <a:extLst>
              <a:ext uri="{FF2B5EF4-FFF2-40B4-BE49-F238E27FC236}">
                <a16:creationId xmlns:a16="http://schemas.microsoft.com/office/drawing/2014/main" id="{15D2C8D8-38CF-4ED7-86B5-121DE9831B9A}"/>
              </a:ext>
            </a:extLst>
          </p:cNvPr>
          <p:cNvSpPr>
            <a:spLocks noGrp="1"/>
          </p:cNvSpPr>
          <p:nvPr>
            <p:ph idx="1"/>
          </p:nvPr>
        </p:nvSpPr>
        <p:spPr>
          <a:xfrm>
            <a:off x="609600" y="1775192"/>
            <a:ext cx="4114800" cy="4473208"/>
          </a:xfrm>
        </p:spPr>
        <p:txBody>
          <a:bodyPr>
            <a:normAutofit fontScale="77500" lnSpcReduction="20000"/>
          </a:bodyPr>
          <a:lstStyle/>
          <a:p>
            <a:r>
              <a:rPr lang="en-US" dirty="0"/>
              <a:t>Non-critical tasks have </a:t>
            </a:r>
            <a:r>
              <a:rPr lang="en-US" b="1" dirty="0"/>
              <a:t>slack</a:t>
            </a:r>
            <a:r>
              <a:rPr lang="en-US" dirty="0"/>
              <a:t>, an amount of time they can slip by and still not delay the project</a:t>
            </a:r>
          </a:p>
          <a:p>
            <a:r>
              <a:rPr lang="en-US" dirty="0"/>
              <a:t>Horizontal arrows show slack times:</a:t>
            </a:r>
          </a:p>
          <a:p>
            <a:pPr lvl="1"/>
            <a:r>
              <a:rPr lang="en-US" dirty="0"/>
              <a:t>Task 3: 3 units</a:t>
            </a:r>
          </a:p>
          <a:p>
            <a:pPr lvl="1"/>
            <a:r>
              <a:rPr lang="en-US" dirty="0"/>
              <a:t>Task 6: 2 units</a:t>
            </a:r>
          </a:p>
          <a:p>
            <a:pPr lvl="1"/>
            <a:r>
              <a:rPr lang="en-US" dirty="0"/>
              <a:t>Task 7: 6 units</a:t>
            </a:r>
          </a:p>
          <a:p>
            <a:pPr lvl="2"/>
            <a:r>
              <a:rPr lang="en-US" dirty="0"/>
              <a:t>Tricky! It's 6 because that's what's needed before a critical task will be delayed</a:t>
            </a:r>
          </a:p>
          <a:p>
            <a:pPr lvl="1"/>
            <a:r>
              <a:rPr lang="en-US" dirty="0"/>
              <a:t>Task 9: 5 units</a:t>
            </a:r>
          </a:p>
          <a:p>
            <a:pPr lvl="1"/>
            <a:r>
              <a:rPr lang="en-US" dirty="0"/>
              <a:t>Task 13: 4 units</a:t>
            </a:r>
          </a:p>
        </p:txBody>
      </p:sp>
      <p:sp>
        <p:nvSpPr>
          <p:cNvPr id="5" name="TextBox 4">
            <a:extLst>
              <a:ext uri="{FF2B5EF4-FFF2-40B4-BE49-F238E27FC236}">
                <a16:creationId xmlns:a16="http://schemas.microsoft.com/office/drawing/2014/main" id="{FD73C539-01FD-428C-ACEF-9E46EAF6A850}"/>
              </a:ext>
            </a:extLst>
          </p:cNvPr>
          <p:cNvSpPr txBox="1"/>
          <p:nvPr/>
        </p:nvSpPr>
        <p:spPr>
          <a:xfrm>
            <a:off x="4516528" y="343268"/>
            <a:ext cx="1028703" cy="6514732"/>
          </a:xfrm>
          <a:prstGeom prst="rect">
            <a:avLst/>
          </a:prstGeom>
          <a:noFill/>
        </p:spPr>
        <p:txBody>
          <a:bodyPr wrap="square" rtlCol="0">
            <a:spAutoFit/>
          </a:bodyPr>
          <a:lstStyle/>
          <a:p>
            <a:pPr algn="ctr">
              <a:lnSpc>
                <a:spcPts val="3550"/>
              </a:lnSpc>
            </a:pPr>
            <a:r>
              <a:rPr lang="en-US" sz="2200" dirty="0"/>
              <a:t>1</a:t>
            </a:r>
          </a:p>
          <a:p>
            <a:pPr algn="ctr">
              <a:lnSpc>
                <a:spcPts val="3550"/>
              </a:lnSpc>
            </a:pPr>
            <a:r>
              <a:rPr lang="en-US" sz="2200" dirty="0"/>
              <a:t>2</a:t>
            </a:r>
          </a:p>
          <a:p>
            <a:pPr algn="ctr">
              <a:lnSpc>
                <a:spcPts val="3550"/>
              </a:lnSpc>
            </a:pPr>
            <a:r>
              <a:rPr lang="en-US" sz="2200" dirty="0"/>
              <a:t>3</a:t>
            </a:r>
          </a:p>
          <a:p>
            <a:pPr algn="ctr">
              <a:lnSpc>
                <a:spcPts val="3550"/>
              </a:lnSpc>
            </a:pPr>
            <a:r>
              <a:rPr lang="en-US" sz="2200" dirty="0"/>
              <a:t>4</a:t>
            </a:r>
          </a:p>
          <a:p>
            <a:pPr algn="ctr">
              <a:lnSpc>
                <a:spcPts val="3550"/>
              </a:lnSpc>
            </a:pPr>
            <a:r>
              <a:rPr lang="en-US" sz="2200" dirty="0"/>
              <a:t>5</a:t>
            </a:r>
          </a:p>
          <a:p>
            <a:pPr algn="ctr">
              <a:lnSpc>
                <a:spcPts val="3550"/>
              </a:lnSpc>
            </a:pPr>
            <a:r>
              <a:rPr lang="en-US" sz="2200" dirty="0"/>
              <a:t>6</a:t>
            </a:r>
          </a:p>
          <a:p>
            <a:pPr algn="ctr">
              <a:lnSpc>
                <a:spcPts val="3550"/>
              </a:lnSpc>
            </a:pPr>
            <a:r>
              <a:rPr lang="en-US" sz="2200" dirty="0"/>
              <a:t>7</a:t>
            </a:r>
          </a:p>
          <a:p>
            <a:pPr algn="ctr">
              <a:lnSpc>
                <a:spcPts val="3550"/>
              </a:lnSpc>
            </a:pPr>
            <a:r>
              <a:rPr lang="en-US" sz="2200" dirty="0"/>
              <a:t>8</a:t>
            </a:r>
          </a:p>
          <a:p>
            <a:pPr algn="ctr">
              <a:lnSpc>
                <a:spcPts val="3550"/>
              </a:lnSpc>
            </a:pPr>
            <a:r>
              <a:rPr lang="en-US" sz="2200" dirty="0"/>
              <a:t>9</a:t>
            </a:r>
          </a:p>
          <a:p>
            <a:pPr algn="ctr">
              <a:lnSpc>
                <a:spcPts val="3550"/>
              </a:lnSpc>
            </a:pPr>
            <a:r>
              <a:rPr lang="en-US" sz="2200" dirty="0"/>
              <a:t>10</a:t>
            </a:r>
          </a:p>
          <a:p>
            <a:pPr algn="ctr">
              <a:lnSpc>
                <a:spcPts val="3550"/>
              </a:lnSpc>
            </a:pPr>
            <a:r>
              <a:rPr lang="en-US" sz="2200" dirty="0"/>
              <a:t>11</a:t>
            </a:r>
          </a:p>
          <a:p>
            <a:pPr algn="ctr">
              <a:lnSpc>
                <a:spcPts val="3550"/>
              </a:lnSpc>
            </a:pPr>
            <a:r>
              <a:rPr lang="en-US" sz="2200" dirty="0"/>
              <a:t>12</a:t>
            </a:r>
          </a:p>
          <a:p>
            <a:pPr algn="ctr">
              <a:lnSpc>
                <a:spcPts val="3550"/>
              </a:lnSpc>
            </a:pPr>
            <a:r>
              <a:rPr lang="en-US" sz="2200" dirty="0"/>
              <a:t>13</a:t>
            </a:r>
          </a:p>
          <a:p>
            <a:pPr algn="ctr">
              <a:lnSpc>
                <a:spcPts val="3550"/>
              </a:lnSpc>
            </a:pPr>
            <a:r>
              <a:rPr lang="en-US" sz="2200" dirty="0"/>
              <a:t>14</a:t>
            </a:r>
          </a:p>
        </p:txBody>
      </p:sp>
      <p:cxnSp>
        <p:nvCxnSpPr>
          <p:cNvPr id="6" name="Straight Arrow Connector 5">
            <a:extLst>
              <a:ext uri="{FF2B5EF4-FFF2-40B4-BE49-F238E27FC236}">
                <a16:creationId xmlns:a16="http://schemas.microsoft.com/office/drawing/2014/main" id="{8D6C0D17-0D2E-4B43-9161-D13B67064C22}"/>
              </a:ext>
            </a:extLst>
          </p:cNvPr>
          <p:cNvCxnSpPr>
            <a:cxnSpLocks/>
          </p:cNvCxnSpPr>
          <p:nvPr/>
        </p:nvCxnSpPr>
        <p:spPr>
          <a:xfrm>
            <a:off x="5334000" y="381000"/>
            <a:ext cx="6096000" cy="0"/>
          </a:xfrm>
          <a:prstGeom prst="straightConnector1">
            <a:avLst/>
          </a:prstGeom>
          <a:ln w="38100">
            <a:tailEnd type="stealth" w="lg" len="lg"/>
          </a:ln>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5F5F4108-BAF8-4F65-A4C2-901C4FBD2AD7}"/>
              </a:ext>
            </a:extLst>
          </p:cNvPr>
          <p:cNvSpPr txBox="1"/>
          <p:nvPr/>
        </p:nvSpPr>
        <p:spPr>
          <a:xfrm>
            <a:off x="11412631" y="192052"/>
            <a:ext cx="703169" cy="369332"/>
          </a:xfrm>
          <a:prstGeom prst="rect">
            <a:avLst/>
          </a:prstGeom>
          <a:noFill/>
        </p:spPr>
        <p:txBody>
          <a:bodyPr wrap="square" rtlCol="0">
            <a:spAutoFit/>
          </a:bodyPr>
          <a:lstStyle/>
          <a:p>
            <a:r>
              <a:rPr lang="en-US" dirty="0"/>
              <a:t>Time</a:t>
            </a:r>
          </a:p>
        </p:txBody>
      </p:sp>
      <p:sp>
        <p:nvSpPr>
          <p:cNvPr id="8" name="TextBox 7">
            <a:extLst>
              <a:ext uri="{FF2B5EF4-FFF2-40B4-BE49-F238E27FC236}">
                <a16:creationId xmlns:a16="http://schemas.microsoft.com/office/drawing/2014/main" id="{A28A92A9-08A6-424F-8D81-63EBAC86AB9B}"/>
              </a:ext>
            </a:extLst>
          </p:cNvPr>
          <p:cNvSpPr txBox="1"/>
          <p:nvPr/>
        </p:nvSpPr>
        <p:spPr>
          <a:xfrm>
            <a:off x="5181600" y="0"/>
            <a:ext cx="6535831" cy="369332"/>
          </a:xfrm>
          <a:prstGeom prst="rect">
            <a:avLst/>
          </a:prstGeom>
          <a:noFill/>
        </p:spPr>
        <p:txBody>
          <a:bodyPr wrap="square" rtlCol="0">
            <a:spAutoFit/>
          </a:bodyPr>
          <a:lstStyle/>
          <a:p>
            <a:r>
              <a:rPr lang="en-US" dirty="0"/>
              <a:t>0                      5                     10                    15                     20                   25</a:t>
            </a:r>
          </a:p>
        </p:txBody>
      </p:sp>
      <p:cxnSp>
        <p:nvCxnSpPr>
          <p:cNvPr id="14" name="Straight Arrow Connector 13">
            <a:extLst>
              <a:ext uri="{FF2B5EF4-FFF2-40B4-BE49-F238E27FC236}">
                <a16:creationId xmlns:a16="http://schemas.microsoft.com/office/drawing/2014/main" id="{1E75AB34-154D-4A75-AAB7-14F6E45BDA5E}"/>
              </a:ext>
            </a:extLst>
          </p:cNvPr>
          <p:cNvCxnSpPr>
            <a:cxnSpLocks/>
          </p:cNvCxnSpPr>
          <p:nvPr/>
        </p:nvCxnSpPr>
        <p:spPr>
          <a:xfrm>
            <a:off x="6705600" y="762000"/>
            <a:ext cx="0" cy="228600"/>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394D4A51-EE1F-4E01-B2F6-D45EE1E45EDD}"/>
              </a:ext>
            </a:extLst>
          </p:cNvPr>
          <p:cNvCxnSpPr>
            <a:cxnSpLocks/>
          </p:cNvCxnSpPr>
          <p:nvPr/>
        </p:nvCxnSpPr>
        <p:spPr>
          <a:xfrm>
            <a:off x="6705600" y="1170968"/>
            <a:ext cx="0" cy="276832"/>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a:extLst>
              <a:ext uri="{FF2B5EF4-FFF2-40B4-BE49-F238E27FC236}">
                <a16:creationId xmlns:a16="http://schemas.microsoft.com/office/drawing/2014/main" id="{A145A86C-4DF0-4351-8B33-293FC88E3E16}"/>
              </a:ext>
            </a:extLst>
          </p:cNvPr>
          <p:cNvCxnSpPr>
            <a:cxnSpLocks/>
          </p:cNvCxnSpPr>
          <p:nvPr/>
        </p:nvCxnSpPr>
        <p:spPr>
          <a:xfrm>
            <a:off x="6705600" y="1628168"/>
            <a:ext cx="0" cy="276832"/>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17" name="Straight Arrow Connector 16">
            <a:extLst>
              <a:ext uri="{FF2B5EF4-FFF2-40B4-BE49-F238E27FC236}">
                <a16:creationId xmlns:a16="http://schemas.microsoft.com/office/drawing/2014/main" id="{3ED22A88-FE7C-48BB-93F5-6CE916EB3E5D}"/>
              </a:ext>
            </a:extLst>
          </p:cNvPr>
          <p:cNvCxnSpPr>
            <a:cxnSpLocks/>
            <a:stCxn id="21" idx="3"/>
          </p:cNvCxnSpPr>
          <p:nvPr/>
        </p:nvCxnSpPr>
        <p:spPr>
          <a:xfrm>
            <a:off x="7848600" y="1104900"/>
            <a:ext cx="0" cy="1257300"/>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4486FB76-7650-49C7-BAA3-4BB03821EF69}"/>
              </a:ext>
            </a:extLst>
          </p:cNvPr>
          <p:cNvCxnSpPr/>
          <p:nvPr/>
        </p:nvCxnSpPr>
        <p:spPr>
          <a:xfrm>
            <a:off x="7162800" y="1447800"/>
            <a:ext cx="685800" cy="0"/>
          </a:xfrm>
          <a:prstGeom prst="line">
            <a:avLst/>
          </a:prstGeom>
          <a:ln w="25400">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30" name="Rectangle 29">
            <a:extLst>
              <a:ext uri="{FF2B5EF4-FFF2-40B4-BE49-F238E27FC236}">
                <a16:creationId xmlns:a16="http://schemas.microsoft.com/office/drawing/2014/main" id="{E404C425-4E76-4D96-B3CD-180EB0CC1812}"/>
              </a:ext>
            </a:extLst>
          </p:cNvPr>
          <p:cNvSpPr/>
          <p:nvPr/>
        </p:nvSpPr>
        <p:spPr>
          <a:xfrm>
            <a:off x="8077197" y="3276600"/>
            <a:ext cx="457200"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cxnSp>
        <p:nvCxnSpPr>
          <p:cNvPr id="38" name="Straight Arrow Connector 37">
            <a:extLst>
              <a:ext uri="{FF2B5EF4-FFF2-40B4-BE49-F238E27FC236}">
                <a16:creationId xmlns:a16="http://schemas.microsoft.com/office/drawing/2014/main" id="{D32082E5-C487-4ED7-85E9-503A0BB30329}"/>
              </a:ext>
            </a:extLst>
          </p:cNvPr>
          <p:cNvCxnSpPr>
            <a:cxnSpLocks/>
          </p:cNvCxnSpPr>
          <p:nvPr/>
        </p:nvCxnSpPr>
        <p:spPr>
          <a:xfrm>
            <a:off x="8077196" y="2133600"/>
            <a:ext cx="0" cy="685800"/>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40" name="Straight Arrow Connector 39">
            <a:extLst>
              <a:ext uri="{FF2B5EF4-FFF2-40B4-BE49-F238E27FC236}">
                <a16:creationId xmlns:a16="http://schemas.microsoft.com/office/drawing/2014/main" id="{9DA5FB8B-25B8-49B0-86B1-360CFCE2BA72}"/>
              </a:ext>
            </a:extLst>
          </p:cNvPr>
          <p:cNvCxnSpPr>
            <a:cxnSpLocks/>
          </p:cNvCxnSpPr>
          <p:nvPr/>
        </p:nvCxnSpPr>
        <p:spPr>
          <a:xfrm>
            <a:off x="8077197" y="3048000"/>
            <a:ext cx="0" cy="228600"/>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44" name="Straight Arrow Connector 43">
            <a:extLst>
              <a:ext uri="{FF2B5EF4-FFF2-40B4-BE49-F238E27FC236}">
                <a16:creationId xmlns:a16="http://schemas.microsoft.com/office/drawing/2014/main" id="{416E57E0-B3A1-40ED-BF0D-4D01BF96DA1F}"/>
              </a:ext>
            </a:extLst>
          </p:cNvPr>
          <p:cNvCxnSpPr>
            <a:cxnSpLocks/>
          </p:cNvCxnSpPr>
          <p:nvPr/>
        </p:nvCxnSpPr>
        <p:spPr>
          <a:xfrm>
            <a:off x="8077197" y="3505200"/>
            <a:ext cx="0" cy="228600"/>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a:extLst>
              <a:ext uri="{FF2B5EF4-FFF2-40B4-BE49-F238E27FC236}">
                <a16:creationId xmlns:a16="http://schemas.microsoft.com/office/drawing/2014/main" id="{ECC14B81-565C-4C8D-BADD-D6B8258BCC18}"/>
              </a:ext>
            </a:extLst>
          </p:cNvPr>
          <p:cNvCxnSpPr>
            <a:cxnSpLocks/>
          </p:cNvCxnSpPr>
          <p:nvPr/>
        </p:nvCxnSpPr>
        <p:spPr>
          <a:xfrm>
            <a:off x="7848599" y="2590799"/>
            <a:ext cx="0" cy="1600201"/>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57" name="Straight Arrow Connector 56">
            <a:extLst>
              <a:ext uri="{FF2B5EF4-FFF2-40B4-BE49-F238E27FC236}">
                <a16:creationId xmlns:a16="http://schemas.microsoft.com/office/drawing/2014/main" id="{99B4C694-89A5-4AE7-8127-FD18BF633265}"/>
              </a:ext>
            </a:extLst>
          </p:cNvPr>
          <p:cNvCxnSpPr>
            <a:cxnSpLocks/>
          </p:cNvCxnSpPr>
          <p:nvPr/>
        </p:nvCxnSpPr>
        <p:spPr>
          <a:xfrm flipH="1">
            <a:off x="8762996" y="2590799"/>
            <a:ext cx="1" cy="2057401"/>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61" name="Connector: Elbow 60">
            <a:extLst>
              <a:ext uri="{FF2B5EF4-FFF2-40B4-BE49-F238E27FC236}">
                <a16:creationId xmlns:a16="http://schemas.microsoft.com/office/drawing/2014/main" id="{56A1D585-DE79-4FAE-9386-57BD7C3F89E4}"/>
              </a:ext>
            </a:extLst>
          </p:cNvPr>
          <p:cNvCxnSpPr>
            <a:cxnSpLocks/>
          </p:cNvCxnSpPr>
          <p:nvPr/>
        </p:nvCxnSpPr>
        <p:spPr>
          <a:xfrm rot="16200000" flipH="1">
            <a:off x="7162793" y="3962407"/>
            <a:ext cx="3200400" cy="914387"/>
          </a:xfrm>
          <a:prstGeom prst="bentConnector3">
            <a:avLst>
              <a:gd name="adj1" fmla="val 65"/>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66" name="Connector: Elbow 65">
            <a:extLst>
              <a:ext uri="{FF2B5EF4-FFF2-40B4-BE49-F238E27FC236}">
                <a16:creationId xmlns:a16="http://schemas.microsoft.com/office/drawing/2014/main" id="{BFD737A4-304C-4A74-8E18-3166F1AB7E1A}"/>
              </a:ext>
            </a:extLst>
          </p:cNvPr>
          <p:cNvCxnSpPr>
            <a:cxnSpLocks/>
          </p:cNvCxnSpPr>
          <p:nvPr/>
        </p:nvCxnSpPr>
        <p:spPr>
          <a:xfrm rot="16200000" flipH="1">
            <a:off x="7848596" y="3962404"/>
            <a:ext cx="1828799" cy="457192"/>
          </a:xfrm>
          <a:prstGeom prst="bentConnector3">
            <a:avLst>
              <a:gd name="adj1" fmla="val 0"/>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71" name="Connector: Elbow 70">
            <a:extLst>
              <a:ext uri="{FF2B5EF4-FFF2-40B4-BE49-F238E27FC236}">
                <a16:creationId xmlns:a16="http://schemas.microsoft.com/office/drawing/2014/main" id="{9666C38E-5453-43BD-8556-30C503167EA2}"/>
              </a:ext>
            </a:extLst>
          </p:cNvPr>
          <p:cNvCxnSpPr>
            <a:cxnSpLocks/>
          </p:cNvCxnSpPr>
          <p:nvPr/>
        </p:nvCxnSpPr>
        <p:spPr>
          <a:xfrm rot="16200000" flipH="1">
            <a:off x="8420099" y="4305301"/>
            <a:ext cx="1371599" cy="1142998"/>
          </a:xfrm>
          <a:prstGeom prst="bentConnector3">
            <a:avLst>
              <a:gd name="adj1" fmla="val 0"/>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75" name="Straight Arrow Connector 74">
            <a:extLst>
              <a:ext uri="{FF2B5EF4-FFF2-40B4-BE49-F238E27FC236}">
                <a16:creationId xmlns:a16="http://schemas.microsoft.com/office/drawing/2014/main" id="{8CE61344-3447-4354-B2F4-CEC6C3EB2C9B}"/>
              </a:ext>
            </a:extLst>
          </p:cNvPr>
          <p:cNvCxnSpPr>
            <a:cxnSpLocks/>
          </p:cNvCxnSpPr>
          <p:nvPr/>
        </p:nvCxnSpPr>
        <p:spPr>
          <a:xfrm>
            <a:off x="10591798" y="5791200"/>
            <a:ext cx="0" cy="685800"/>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78" name="Straight Arrow Connector 77">
            <a:extLst>
              <a:ext uri="{FF2B5EF4-FFF2-40B4-BE49-F238E27FC236}">
                <a16:creationId xmlns:a16="http://schemas.microsoft.com/office/drawing/2014/main" id="{A83DB48D-32A3-4317-9FA4-B5973AD2D822}"/>
              </a:ext>
            </a:extLst>
          </p:cNvPr>
          <p:cNvCxnSpPr>
            <a:cxnSpLocks/>
          </p:cNvCxnSpPr>
          <p:nvPr/>
        </p:nvCxnSpPr>
        <p:spPr>
          <a:xfrm>
            <a:off x="9677397" y="6019800"/>
            <a:ext cx="914401" cy="0"/>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sp>
        <p:nvSpPr>
          <p:cNvPr id="4" name="Rectangle 3">
            <a:extLst>
              <a:ext uri="{FF2B5EF4-FFF2-40B4-BE49-F238E27FC236}">
                <a16:creationId xmlns:a16="http://schemas.microsoft.com/office/drawing/2014/main" id="{3ED76358-A066-4B12-91D6-ED3D72418FBA}"/>
              </a:ext>
            </a:extLst>
          </p:cNvPr>
          <p:cNvSpPr/>
          <p:nvPr/>
        </p:nvSpPr>
        <p:spPr>
          <a:xfrm>
            <a:off x="7848600" y="2362200"/>
            <a:ext cx="914396" cy="228600"/>
          </a:xfrm>
          <a:prstGeom prst="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8" name="Rectangle 17">
            <a:extLst>
              <a:ext uri="{FF2B5EF4-FFF2-40B4-BE49-F238E27FC236}">
                <a16:creationId xmlns:a16="http://schemas.microsoft.com/office/drawing/2014/main" id="{52BABCCC-DF82-4A2B-AD20-9BE861D1751D}"/>
              </a:ext>
            </a:extLst>
          </p:cNvPr>
          <p:cNvSpPr/>
          <p:nvPr/>
        </p:nvSpPr>
        <p:spPr>
          <a:xfrm>
            <a:off x="5334000" y="533400"/>
            <a:ext cx="1371600" cy="228600"/>
          </a:xfrm>
          <a:prstGeom prst="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9" name="Rectangle 18">
            <a:extLst>
              <a:ext uri="{FF2B5EF4-FFF2-40B4-BE49-F238E27FC236}">
                <a16:creationId xmlns:a16="http://schemas.microsoft.com/office/drawing/2014/main" id="{C2C55FD2-0634-416B-B401-19616D9500B6}"/>
              </a:ext>
            </a:extLst>
          </p:cNvPr>
          <p:cNvSpPr/>
          <p:nvPr/>
        </p:nvSpPr>
        <p:spPr>
          <a:xfrm>
            <a:off x="6705600" y="1447800"/>
            <a:ext cx="457200"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0" name="Rectangle 19">
            <a:extLst>
              <a:ext uri="{FF2B5EF4-FFF2-40B4-BE49-F238E27FC236}">
                <a16:creationId xmlns:a16="http://schemas.microsoft.com/office/drawing/2014/main" id="{15A66C9F-B587-4BC9-8465-BB4E16D28D09}"/>
              </a:ext>
            </a:extLst>
          </p:cNvPr>
          <p:cNvSpPr/>
          <p:nvPr/>
        </p:nvSpPr>
        <p:spPr>
          <a:xfrm>
            <a:off x="6705600" y="1905000"/>
            <a:ext cx="1371600"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1" name="Rectangle 20">
            <a:extLst>
              <a:ext uri="{FF2B5EF4-FFF2-40B4-BE49-F238E27FC236}">
                <a16:creationId xmlns:a16="http://schemas.microsoft.com/office/drawing/2014/main" id="{3DA4FD42-84FC-4174-BC7D-E67BB86AC794}"/>
              </a:ext>
            </a:extLst>
          </p:cNvPr>
          <p:cNvSpPr/>
          <p:nvPr/>
        </p:nvSpPr>
        <p:spPr>
          <a:xfrm>
            <a:off x="6705600" y="990600"/>
            <a:ext cx="1143000" cy="228600"/>
          </a:xfrm>
          <a:prstGeom prst="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1" name="Rectangle 30">
            <a:extLst>
              <a:ext uri="{FF2B5EF4-FFF2-40B4-BE49-F238E27FC236}">
                <a16:creationId xmlns:a16="http://schemas.microsoft.com/office/drawing/2014/main" id="{CA92EEAC-A7F8-46C8-B817-777729F99BEB}"/>
              </a:ext>
            </a:extLst>
          </p:cNvPr>
          <p:cNvSpPr/>
          <p:nvPr/>
        </p:nvSpPr>
        <p:spPr>
          <a:xfrm>
            <a:off x="8077196" y="3733800"/>
            <a:ext cx="914396"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2" name="Rectangle 31">
            <a:extLst>
              <a:ext uri="{FF2B5EF4-FFF2-40B4-BE49-F238E27FC236}">
                <a16:creationId xmlns:a16="http://schemas.microsoft.com/office/drawing/2014/main" id="{46A1AEFA-8D49-4617-8EF0-05EF5FD08DFE}"/>
              </a:ext>
            </a:extLst>
          </p:cNvPr>
          <p:cNvSpPr/>
          <p:nvPr/>
        </p:nvSpPr>
        <p:spPr>
          <a:xfrm>
            <a:off x="7848599" y="4191000"/>
            <a:ext cx="685800"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3" name="Rectangle 32">
            <a:extLst>
              <a:ext uri="{FF2B5EF4-FFF2-40B4-BE49-F238E27FC236}">
                <a16:creationId xmlns:a16="http://schemas.microsoft.com/office/drawing/2014/main" id="{E3F44F56-959D-4820-A5BD-5BD14B442037}"/>
              </a:ext>
            </a:extLst>
          </p:cNvPr>
          <p:cNvSpPr/>
          <p:nvPr/>
        </p:nvSpPr>
        <p:spPr>
          <a:xfrm>
            <a:off x="8763002" y="4648200"/>
            <a:ext cx="914396" cy="228600"/>
          </a:xfrm>
          <a:prstGeom prst="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4" name="Rectangle 33">
            <a:extLst>
              <a:ext uri="{FF2B5EF4-FFF2-40B4-BE49-F238E27FC236}">
                <a16:creationId xmlns:a16="http://schemas.microsoft.com/office/drawing/2014/main" id="{E88D7F4D-38F1-4EB7-B9CD-111EDBDBF606}"/>
              </a:ext>
            </a:extLst>
          </p:cNvPr>
          <p:cNvSpPr/>
          <p:nvPr/>
        </p:nvSpPr>
        <p:spPr>
          <a:xfrm>
            <a:off x="8991591" y="5105400"/>
            <a:ext cx="228597"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ectangle 34">
            <a:extLst>
              <a:ext uri="{FF2B5EF4-FFF2-40B4-BE49-F238E27FC236}">
                <a16:creationId xmlns:a16="http://schemas.microsoft.com/office/drawing/2014/main" id="{FEFC7786-5061-4532-8A9F-3EBFB349285B}"/>
              </a:ext>
            </a:extLst>
          </p:cNvPr>
          <p:cNvSpPr/>
          <p:nvPr/>
        </p:nvSpPr>
        <p:spPr>
          <a:xfrm>
            <a:off x="9677402" y="5562600"/>
            <a:ext cx="914396" cy="228600"/>
          </a:xfrm>
          <a:prstGeom prst="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ectangle 35">
            <a:extLst>
              <a:ext uri="{FF2B5EF4-FFF2-40B4-BE49-F238E27FC236}">
                <a16:creationId xmlns:a16="http://schemas.microsoft.com/office/drawing/2014/main" id="{05990EC4-F92C-41A0-835C-CC7F07DEB744}"/>
              </a:ext>
            </a:extLst>
          </p:cNvPr>
          <p:cNvSpPr/>
          <p:nvPr/>
        </p:nvSpPr>
        <p:spPr>
          <a:xfrm>
            <a:off x="9220197" y="6019800"/>
            <a:ext cx="457200"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7" name="Rectangle 36">
            <a:extLst>
              <a:ext uri="{FF2B5EF4-FFF2-40B4-BE49-F238E27FC236}">
                <a16:creationId xmlns:a16="http://schemas.microsoft.com/office/drawing/2014/main" id="{4233DEC3-31EE-4328-9CC3-AE56060699CA}"/>
              </a:ext>
            </a:extLst>
          </p:cNvPr>
          <p:cNvSpPr/>
          <p:nvPr/>
        </p:nvSpPr>
        <p:spPr>
          <a:xfrm>
            <a:off x="10591800" y="6477000"/>
            <a:ext cx="228597" cy="228600"/>
          </a:xfrm>
          <a:prstGeom prst="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cxnSp>
        <p:nvCxnSpPr>
          <p:cNvPr id="81" name="Straight Arrow Connector 80">
            <a:extLst>
              <a:ext uri="{FF2B5EF4-FFF2-40B4-BE49-F238E27FC236}">
                <a16:creationId xmlns:a16="http://schemas.microsoft.com/office/drawing/2014/main" id="{8557CC28-20E4-49E7-9F3C-EC23D783C543}"/>
              </a:ext>
            </a:extLst>
          </p:cNvPr>
          <p:cNvCxnSpPr>
            <a:cxnSpLocks/>
          </p:cNvCxnSpPr>
          <p:nvPr/>
        </p:nvCxnSpPr>
        <p:spPr>
          <a:xfrm>
            <a:off x="8305800" y="2819400"/>
            <a:ext cx="457196" cy="0"/>
          </a:xfrm>
          <a:prstGeom prst="straightConnector1">
            <a:avLst/>
          </a:prstGeom>
          <a:ln w="25400">
            <a:solidFill>
              <a:schemeClr val="bg1">
                <a:lumMod val="50000"/>
              </a:schemeClr>
            </a:solidFill>
            <a:tailEnd type="triangle"/>
          </a:ln>
        </p:spPr>
        <p:style>
          <a:lnRef idx="1">
            <a:schemeClr val="dk1"/>
          </a:lnRef>
          <a:fillRef idx="0">
            <a:schemeClr val="dk1"/>
          </a:fillRef>
          <a:effectRef idx="0">
            <a:schemeClr val="dk1"/>
          </a:effectRef>
          <a:fontRef idx="minor">
            <a:schemeClr val="tx1"/>
          </a:fontRef>
        </p:style>
      </p:cxnSp>
      <p:sp>
        <p:nvSpPr>
          <p:cNvPr id="23" name="Rectangle 22">
            <a:extLst>
              <a:ext uri="{FF2B5EF4-FFF2-40B4-BE49-F238E27FC236}">
                <a16:creationId xmlns:a16="http://schemas.microsoft.com/office/drawing/2014/main" id="{7526252A-E3C2-4998-BA94-D9E171D3CA6C}"/>
              </a:ext>
            </a:extLst>
          </p:cNvPr>
          <p:cNvSpPr/>
          <p:nvPr/>
        </p:nvSpPr>
        <p:spPr>
          <a:xfrm>
            <a:off x="8077202" y="2819400"/>
            <a:ext cx="228597"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186202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B066E-FE34-44D8-BEFB-4A50AAC16B0B}"/>
              </a:ext>
            </a:extLst>
          </p:cNvPr>
          <p:cNvSpPr>
            <a:spLocks noGrp="1"/>
          </p:cNvSpPr>
          <p:nvPr>
            <p:ph type="title"/>
          </p:nvPr>
        </p:nvSpPr>
        <p:spPr/>
        <p:txBody>
          <a:bodyPr/>
          <a:lstStyle/>
          <a:p>
            <a:r>
              <a:rPr lang="en-US" dirty="0"/>
              <a:t>Gantt tools</a:t>
            </a:r>
          </a:p>
        </p:txBody>
      </p:sp>
      <p:sp>
        <p:nvSpPr>
          <p:cNvPr id="3" name="Content Placeholder 2">
            <a:extLst>
              <a:ext uri="{FF2B5EF4-FFF2-40B4-BE49-F238E27FC236}">
                <a16:creationId xmlns:a16="http://schemas.microsoft.com/office/drawing/2014/main" id="{F2E05162-C4E0-4F61-B290-38DDDB256239}"/>
              </a:ext>
            </a:extLst>
          </p:cNvPr>
          <p:cNvSpPr>
            <a:spLocks noGrp="1"/>
          </p:cNvSpPr>
          <p:nvPr>
            <p:ph idx="1"/>
          </p:nvPr>
        </p:nvSpPr>
        <p:spPr/>
        <p:txBody>
          <a:bodyPr/>
          <a:lstStyle/>
          <a:p>
            <a:r>
              <a:rPr lang="en-US" dirty="0"/>
              <a:t>Tools exist to make Gantt charts automatically from duration and prerequisite data</a:t>
            </a:r>
          </a:p>
          <a:p>
            <a:r>
              <a:rPr lang="en-US" dirty="0"/>
              <a:t>Such tools can identify critical tasks and slack times</a:t>
            </a:r>
          </a:p>
          <a:p>
            <a:r>
              <a:rPr lang="en-US" dirty="0"/>
              <a:t>They're only as good as the input you give them</a:t>
            </a:r>
          </a:p>
          <a:p>
            <a:r>
              <a:rPr lang="en-US" dirty="0"/>
              <a:t>They won't help you:</a:t>
            </a:r>
          </a:p>
          <a:p>
            <a:pPr lvl="1"/>
            <a:r>
              <a:rPr lang="en-US" dirty="0"/>
              <a:t>Break your project into meaningful tasks</a:t>
            </a:r>
          </a:p>
          <a:p>
            <a:pPr lvl="1"/>
            <a:r>
              <a:rPr lang="en-US" dirty="0"/>
              <a:t>Estimate how long those tasks take</a:t>
            </a:r>
          </a:p>
          <a:p>
            <a:pPr lvl="1"/>
            <a:r>
              <a:rPr lang="en-US" dirty="0"/>
              <a:t>Come up with task prerequisites</a:t>
            </a:r>
          </a:p>
        </p:txBody>
      </p:sp>
    </p:spTree>
    <p:extLst>
      <p:ext uri="{BB962C8B-B14F-4D97-AF65-F5344CB8AC3E}">
        <p14:creationId xmlns:p14="http://schemas.microsoft.com/office/powerpoint/2010/main" val="507196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6A57E-723E-4E1A-9B2D-4EB3A80B0341}"/>
              </a:ext>
            </a:extLst>
          </p:cNvPr>
          <p:cNvSpPr>
            <a:spLocks noGrp="1"/>
          </p:cNvSpPr>
          <p:nvPr>
            <p:ph type="title"/>
          </p:nvPr>
        </p:nvSpPr>
        <p:spPr/>
        <p:txBody>
          <a:bodyPr/>
          <a:lstStyle/>
          <a:p>
            <a:r>
              <a:rPr lang="en-US" dirty="0"/>
              <a:t>Critical path methods</a:t>
            </a:r>
          </a:p>
        </p:txBody>
      </p:sp>
      <p:sp>
        <p:nvSpPr>
          <p:cNvPr id="3" name="Content Placeholder 2">
            <a:extLst>
              <a:ext uri="{FF2B5EF4-FFF2-40B4-BE49-F238E27FC236}">
                <a16:creationId xmlns:a16="http://schemas.microsoft.com/office/drawing/2014/main" id="{69F6057A-A9DA-4AB4-91DA-3EC67D70ACBA}"/>
              </a:ext>
            </a:extLst>
          </p:cNvPr>
          <p:cNvSpPr>
            <a:spLocks noGrp="1"/>
          </p:cNvSpPr>
          <p:nvPr>
            <p:ph idx="1"/>
          </p:nvPr>
        </p:nvSpPr>
        <p:spPr/>
        <p:txBody>
          <a:bodyPr>
            <a:normAutofit/>
          </a:bodyPr>
          <a:lstStyle/>
          <a:p>
            <a:r>
              <a:rPr lang="en-US" dirty="0"/>
              <a:t>Computer scientists love to use computer science for everything, even project management problems</a:t>
            </a:r>
          </a:p>
          <a:p>
            <a:r>
              <a:rPr lang="en-US" dirty="0"/>
              <a:t>In addition to Gantt charts, similar information can be represented using graphs</a:t>
            </a:r>
          </a:p>
          <a:p>
            <a:pPr lvl="1"/>
            <a:r>
              <a:rPr lang="en-US" dirty="0"/>
              <a:t>Then, graph theory tools can be applied to the information</a:t>
            </a:r>
          </a:p>
          <a:p>
            <a:r>
              <a:rPr lang="en-US" dirty="0"/>
              <a:t>These approaches are called critical path methods (CPM) because they focus on making the critical path as short as possible</a:t>
            </a:r>
          </a:p>
        </p:txBody>
      </p:sp>
    </p:spTree>
    <p:extLst>
      <p:ext uri="{BB962C8B-B14F-4D97-AF65-F5344CB8AC3E}">
        <p14:creationId xmlns:p14="http://schemas.microsoft.com/office/powerpoint/2010/main" val="620223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82D31-608F-4AA8-A57F-F71DA74AFC3C}"/>
              </a:ext>
            </a:extLst>
          </p:cNvPr>
          <p:cNvSpPr>
            <a:spLocks noGrp="1"/>
          </p:cNvSpPr>
          <p:nvPr>
            <p:ph type="title"/>
          </p:nvPr>
        </p:nvSpPr>
        <p:spPr/>
        <p:txBody>
          <a:bodyPr/>
          <a:lstStyle/>
          <a:p>
            <a:r>
              <a:rPr lang="en-US" dirty="0"/>
              <a:t>More on critical path</a:t>
            </a:r>
          </a:p>
        </p:txBody>
      </p:sp>
      <p:sp>
        <p:nvSpPr>
          <p:cNvPr id="3" name="Content Placeholder 2">
            <a:extLst>
              <a:ext uri="{FF2B5EF4-FFF2-40B4-BE49-F238E27FC236}">
                <a16:creationId xmlns:a16="http://schemas.microsoft.com/office/drawing/2014/main" id="{E9439B53-607E-4665-BD8B-37B4EA59EEEA}"/>
              </a:ext>
            </a:extLst>
          </p:cNvPr>
          <p:cNvSpPr>
            <a:spLocks noGrp="1"/>
          </p:cNvSpPr>
          <p:nvPr>
            <p:ph idx="1"/>
          </p:nvPr>
        </p:nvSpPr>
        <p:spPr/>
        <p:txBody>
          <a:bodyPr>
            <a:normAutofit fontScale="92500" lnSpcReduction="20000"/>
          </a:bodyPr>
          <a:lstStyle/>
          <a:p>
            <a:r>
              <a:rPr lang="en-US" dirty="0"/>
              <a:t>An important idea that critical path methods add to the mix is a tradeoff between time and cost</a:t>
            </a:r>
          </a:p>
          <a:p>
            <a:r>
              <a:rPr lang="en-US" dirty="0"/>
              <a:t>Each task has:</a:t>
            </a:r>
          </a:p>
          <a:p>
            <a:pPr lvl="1"/>
            <a:r>
              <a:rPr lang="en-US" dirty="0"/>
              <a:t>A </a:t>
            </a:r>
            <a:r>
              <a:rPr lang="en-US" b="1" dirty="0"/>
              <a:t>normal time</a:t>
            </a:r>
            <a:r>
              <a:rPr lang="en-US" dirty="0"/>
              <a:t> that the task would take</a:t>
            </a:r>
          </a:p>
          <a:p>
            <a:pPr lvl="1"/>
            <a:r>
              <a:rPr lang="en-US" dirty="0"/>
              <a:t>A </a:t>
            </a:r>
            <a:r>
              <a:rPr lang="en-US" b="1" dirty="0"/>
              <a:t>crash time</a:t>
            </a:r>
            <a:r>
              <a:rPr lang="en-US" dirty="0"/>
              <a:t> which is the fastest a task could possibly be done by spending more resources</a:t>
            </a:r>
          </a:p>
          <a:p>
            <a:pPr lvl="1"/>
            <a:r>
              <a:rPr lang="en-US" dirty="0"/>
              <a:t>A (usually linear) relationship between putting resources in and getting the task done quicker</a:t>
            </a:r>
          </a:p>
          <a:p>
            <a:r>
              <a:rPr lang="en-US" dirty="0"/>
              <a:t>By using linear programming, a technique for finding optimal solutions to linear systems of equations, the cheapest way to finish a project by a given deadline could be determined</a:t>
            </a:r>
          </a:p>
          <a:p>
            <a:pPr lvl="1"/>
            <a:r>
              <a:rPr lang="en-US" dirty="0"/>
              <a:t>Maybe rushing Task 7 is worth the extra money but rushing Task 10 isn't</a:t>
            </a:r>
          </a:p>
        </p:txBody>
      </p:sp>
    </p:spTree>
    <p:extLst>
      <p:ext uri="{BB962C8B-B14F-4D97-AF65-F5344CB8AC3E}">
        <p14:creationId xmlns:p14="http://schemas.microsoft.com/office/powerpoint/2010/main" val="2499639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54B0F-A777-424A-BA2C-D65309E70282}"/>
              </a:ext>
            </a:extLst>
          </p:cNvPr>
          <p:cNvSpPr>
            <a:spLocks noGrp="1"/>
          </p:cNvSpPr>
          <p:nvPr>
            <p:ph type="title"/>
          </p:nvPr>
        </p:nvSpPr>
        <p:spPr/>
        <p:txBody>
          <a:bodyPr/>
          <a:lstStyle/>
          <a:p>
            <a:r>
              <a:rPr lang="en-US" dirty="0"/>
              <a:t>Nodes in a CPM graph</a:t>
            </a:r>
          </a:p>
        </p:txBody>
      </p:sp>
      <p:sp>
        <p:nvSpPr>
          <p:cNvPr id="3" name="Content Placeholder 2">
            <a:extLst>
              <a:ext uri="{FF2B5EF4-FFF2-40B4-BE49-F238E27FC236}">
                <a16:creationId xmlns:a16="http://schemas.microsoft.com/office/drawing/2014/main" id="{C1E3A5D3-EB4F-429B-AB16-9875CE4D36F1}"/>
              </a:ext>
            </a:extLst>
          </p:cNvPr>
          <p:cNvSpPr>
            <a:spLocks noGrp="1"/>
          </p:cNvSpPr>
          <p:nvPr>
            <p:ph idx="1"/>
          </p:nvPr>
        </p:nvSpPr>
        <p:spPr/>
        <p:txBody>
          <a:bodyPr>
            <a:normAutofit lnSpcReduction="10000"/>
          </a:bodyPr>
          <a:lstStyle/>
          <a:p>
            <a:r>
              <a:rPr lang="en-US" dirty="0"/>
              <a:t>The CPM we will talk about has nodes containing seven pieces of information, written in a peculiar way</a:t>
            </a:r>
          </a:p>
          <a:p>
            <a:pPr lvl="1"/>
            <a:r>
              <a:rPr lang="en-US" i="1" dirty="0"/>
              <a:t>ID</a:t>
            </a:r>
            <a:r>
              <a:rPr lang="en-US" dirty="0"/>
              <a:t>:	Task identifier</a:t>
            </a:r>
          </a:p>
          <a:p>
            <a:pPr lvl="1"/>
            <a:r>
              <a:rPr lang="en-US" i="1" dirty="0"/>
              <a:t>D</a:t>
            </a:r>
            <a:r>
              <a:rPr lang="en-US" dirty="0"/>
              <a:t>:	Task duration</a:t>
            </a:r>
          </a:p>
          <a:p>
            <a:pPr lvl="1"/>
            <a:r>
              <a:rPr lang="en-US" i="1" dirty="0"/>
              <a:t>ES</a:t>
            </a:r>
            <a:r>
              <a:rPr lang="en-US" dirty="0"/>
              <a:t>:	Earliest start time</a:t>
            </a:r>
          </a:p>
          <a:p>
            <a:pPr lvl="1"/>
            <a:r>
              <a:rPr lang="en-US" i="1" dirty="0"/>
              <a:t>EF</a:t>
            </a:r>
            <a:r>
              <a:rPr lang="en-US" dirty="0"/>
              <a:t>:	Earliest finish time</a:t>
            </a:r>
          </a:p>
          <a:p>
            <a:pPr lvl="1"/>
            <a:r>
              <a:rPr lang="en-US" i="1" dirty="0"/>
              <a:t>LS</a:t>
            </a:r>
            <a:r>
              <a:rPr lang="en-US" dirty="0"/>
              <a:t>:	Latest start time</a:t>
            </a:r>
          </a:p>
          <a:p>
            <a:pPr lvl="1"/>
            <a:r>
              <a:rPr lang="en-US" i="1" dirty="0"/>
              <a:t>LF</a:t>
            </a:r>
            <a:r>
              <a:rPr lang="en-US" dirty="0"/>
              <a:t>:	Latest finish time</a:t>
            </a:r>
          </a:p>
          <a:p>
            <a:pPr lvl="1"/>
            <a:r>
              <a:rPr lang="en-US" i="1" dirty="0"/>
              <a:t>S</a:t>
            </a:r>
            <a:r>
              <a:rPr lang="en-US" dirty="0"/>
              <a:t>:	Slack</a:t>
            </a:r>
          </a:p>
        </p:txBody>
      </p:sp>
      <p:graphicFrame>
        <p:nvGraphicFramePr>
          <p:cNvPr id="4" name="Table 3">
            <a:extLst>
              <a:ext uri="{FF2B5EF4-FFF2-40B4-BE49-F238E27FC236}">
                <a16:creationId xmlns:a16="http://schemas.microsoft.com/office/drawing/2014/main" id="{05BED5B5-5CC3-4468-9E10-04E508F97FFB}"/>
              </a:ext>
            </a:extLst>
          </p:cNvPr>
          <p:cNvGraphicFramePr>
            <a:graphicFrameLocks noGrp="1"/>
          </p:cNvGraphicFramePr>
          <p:nvPr>
            <p:extLst>
              <p:ext uri="{D42A27DB-BD31-4B8C-83A1-F6EECF244321}">
                <p14:modId xmlns:p14="http://schemas.microsoft.com/office/powerpoint/2010/main" val="1685366340"/>
              </p:ext>
            </p:extLst>
          </p:nvPr>
        </p:nvGraphicFramePr>
        <p:xfrm>
          <a:off x="7772400" y="3441700"/>
          <a:ext cx="2438400" cy="2709332"/>
        </p:xfrm>
        <a:graphic>
          <a:graphicData uri="http://schemas.openxmlformats.org/drawingml/2006/table">
            <a:tbl>
              <a:tblPr>
                <a:tableStyleId>{5C22544A-7EE6-4342-B048-85BDC9FD1C3A}</a:tableStyleId>
              </a:tblPr>
              <a:tblGrid>
                <a:gridCol w="812800">
                  <a:extLst>
                    <a:ext uri="{9D8B030D-6E8A-4147-A177-3AD203B41FA5}">
                      <a16:colId xmlns:a16="http://schemas.microsoft.com/office/drawing/2014/main" val="1146530637"/>
                    </a:ext>
                  </a:extLst>
                </a:gridCol>
                <a:gridCol w="812800">
                  <a:extLst>
                    <a:ext uri="{9D8B030D-6E8A-4147-A177-3AD203B41FA5}">
                      <a16:colId xmlns:a16="http://schemas.microsoft.com/office/drawing/2014/main" val="4238631259"/>
                    </a:ext>
                  </a:extLst>
                </a:gridCol>
                <a:gridCol w="812800">
                  <a:extLst>
                    <a:ext uri="{9D8B030D-6E8A-4147-A177-3AD203B41FA5}">
                      <a16:colId xmlns:a16="http://schemas.microsoft.com/office/drawing/2014/main" val="2833130331"/>
                    </a:ext>
                  </a:extLst>
                </a:gridCol>
              </a:tblGrid>
              <a:tr h="677333">
                <a:tc gridSpan="3">
                  <a:txBody>
                    <a:bodyPr/>
                    <a:lstStyle/>
                    <a:p>
                      <a:pPr algn="ctr"/>
                      <a:r>
                        <a:rPr lang="en-US" sz="3200" b="0" i="1" dirty="0"/>
                        <a:t>D</a:t>
                      </a:r>
                    </a:p>
                  </a:txBody>
                  <a:tcPr marL="162560" marR="162560" marT="81280" marB="81280"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677333">
                <a:tc>
                  <a:txBody>
                    <a:bodyPr/>
                    <a:lstStyle/>
                    <a:p>
                      <a:pPr algn="ctr"/>
                      <a:r>
                        <a:rPr lang="en-US" sz="3200" i="1" dirty="0"/>
                        <a:t>ES</a:t>
                      </a:r>
                    </a:p>
                  </a:txBody>
                  <a:tcPr marL="162560" marR="162560" marT="81280" marB="812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sz="3200" i="1" dirty="0"/>
                        <a:t>ID</a:t>
                      </a:r>
                    </a:p>
                  </a:txBody>
                  <a:tcPr marL="162560" marR="162560" marT="81280" marB="812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i="1" dirty="0"/>
                        <a:t>EF</a:t>
                      </a:r>
                    </a:p>
                  </a:txBody>
                  <a:tcPr marL="162560" marR="162560" marT="81280" marB="812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677333">
                <a:tc>
                  <a:txBody>
                    <a:bodyPr/>
                    <a:lstStyle/>
                    <a:p>
                      <a:pPr algn="ctr"/>
                      <a:r>
                        <a:rPr lang="en-US" sz="3200" i="1" dirty="0"/>
                        <a:t>LS</a:t>
                      </a:r>
                    </a:p>
                  </a:txBody>
                  <a:tcPr marL="162560" marR="162560" marT="81280" marB="812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r>
                        <a:rPr lang="en-US" sz="3200" i="1" dirty="0"/>
                        <a:t>LF</a:t>
                      </a:r>
                    </a:p>
                  </a:txBody>
                  <a:tcPr marL="162560" marR="162560" marT="81280" marB="812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677333">
                <a:tc gridSpan="3">
                  <a:txBody>
                    <a:bodyPr/>
                    <a:lstStyle/>
                    <a:p>
                      <a:r>
                        <a:rPr lang="en-US" sz="3200" b="0" i="1" dirty="0"/>
                        <a:t>S</a:t>
                      </a:r>
                    </a:p>
                  </a:txBody>
                  <a:tcPr marL="162560" marR="162560" marT="81280" marB="81280">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spTree>
    <p:extLst>
      <p:ext uri="{BB962C8B-B14F-4D97-AF65-F5344CB8AC3E}">
        <p14:creationId xmlns:p14="http://schemas.microsoft.com/office/powerpoint/2010/main" val="1036046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9007F-178E-456C-9191-FE9443C4361B}"/>
              </a:ext>
            </a:extLst>
          </p:cNvPr>
          <p:cNvSpPr>
            <a:spLocks noGrp="1"/>
          </p:cNvSpPr>
          <p:nvPr>
            <p:ph type="title"/>
          </p:nvPr>
        </p:nvSpPr>
        <p:spPr>
          <a:xfrm>
            <a:off x="8305800" y="381000"/>
            <a:ext cx="3429000" cy="1600200"/>
          </a:xfrm>
        </p:spPr>
        <p:txBody>
          <a:bodyPr>
            <a:normAutofit fontScale="90000"/>
          </a:bodyPr>
          <a:lstStyle/>
          <a:p>
            <a:pPr algn="r"/>
            <a:r>
              <a:rPr lang="en-US" dirty="0"/>
              <a:t>Graph showing dependencies</a:t>
            </a:r>
          </a:p>
        </p:txBody>
      </p:sp>
      <p:graphicFrame>
        <p:nvGraphicFramePr>
          <p:cNvPr id="4" name="Table 3">
            <a:extLst>
              <a:ext uri="{FF2B5EF4-FFF2-40B4-BE49-F238E27FC236}">
                <a16:creationId xmlns:a16="http://schemas.microsoft.com/office/drawing/2014/main" id="{CA0947F3-89E8-47BE-BFFA-E738246DDDA5}"/>
              </a:ext>
            </a:extLst>
          </p:cNvPr>
          <p:cNvGraphicFramePr>
            <a:graphicFrameLocks noGrp="1"/>
          </p:cNvGraphicFramePr>
          <p:nvPr>
            <p:extLst>
              <p:ext uri="{D42A27DB-BD31-4B8C-83A1-F6EECF244321}">
                <p14:modId xmlns:p14="http://schemas.microsoft.com/office/powerpoint/2010/main" val="2383604925"/>
              </p:ext>
            </p:extLst>
          </p:nvPr>
        </p:nvGraphicFramePr>
        <p:xfrm>
          <a:off x="10668000" y="32004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1</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5" name="Table 4">
            <a:extLst>
              <a:ext uri="{FF2B5EF4-FFF2-40B4-BE49-F238E27FC236}">
                <a16:creationId xmlns:a16="http://schemas.microsoft.com/office/drawing/2014/main" id="{546205AE-7636-4B24-8191-C0E4A6ABD472}"/>
              </a:ext>
            </a:extLst>
          </p:cNvPr>
          <p:cNvGraphicFramePr>
            <a:graphicFrameLocks noGrp="1"/>
          </p:cNvGraphicFramePr>
          <p:nvPr>
            <p:extLst>
              <p:ext uri="{D42A27DB-BD31-4B8C-83A1-F6EECF244321}">
                <p14:modId xmlns:p14="http://schemas.microsoft.com/office/powerpoint/2010/main" val="3618827698"/>
              </p:ext>
            </p:extLst>
          </p:nvPr>
        </p:nvGraphicFramePr>
        <p:xfrm>
          <a:off x="8686800" y="22098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4</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6" name="Table 5">
            <a:extLst>
              <a:ext uri="{FF2B5EF4-FFF2-40B4-BE49-F238E27FC236}">
                <a16:creationId xmlns:a16="http://schemas.microsoft.com/office/drawing/2014/main" id="{B308D3F0-5023-4043-B0BA-1BB4730E26E4}"/>
              </a:ext>
            </a:extLst>
          </p:cNvPr>
          <p:cNvGraphicFramePr>
            <a:graphicFrameLocks noGrp="1"/>
          </p:cNvGraphicFramePr>
          <p:nvPr>
            <p:extLst>
              <p:ext uri="{D42A27DB-BD31-4B8C-83A1-F6EECF244321}">
                <p14:modId xmlns:p14="http://schemas.microsoft.com/office/powerpoint/2010/main" val="2575277161"/>
              </p:ext>
            </p:extLst>
          </p:nvPr>
        </p:nvGraphicFramePr>
        <p:xfrm>
          <a:off x="8686800" y="38862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2</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7" name="Table 6">
            <a:extLst>
              <a:ext uri="{FF2B5EF4-FFF2-40B4-BE49-F238E27FC236}">
                <a16:creationId xmlns:a16="http://schemas.microsoft.com/office/drawing/2014/main" id="{C0733467-E8A9-4457-A4A6-B59F6CD472FD}"/>
              </a:ext>
            </a:extLst>
          </p:cNvPr>
          <p:cNvGraphicFramePr>
            <a:graphicFrameLocks noGrp="1"/>
          </p:cNvGraphicFramePr>
          <p:nvPr>
            <p:extLst>
              <p:ext uri="{D42A27DB-BD31-4B8C-83A1-F6EECF244321}">
                <p14:modId xmlns:p14="http://schemas.microsoft.com/office/powerpoint/2010/main" val="3799489810"/>
              </p:ext>
            </p:extLst>
          </p:nvPr>
        </p:nvGraphicFramePr>
        <p:xfrm>
          <a:off x="6629400" y="762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3</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8" name="Table 7">
            <a:extLst>
              <a:ext uri="{FF2B5EF4-FFF2-40B4-BE49-F238E27FC236}">
                <a16:creationId xmlns:a16="http://schemas.microsoft.com/office/drawing/2014/main" id="{ED4EF69E-8F7C-4B9C-8F08-0190BB57C3BE}"/>
              </a:ext>
            </a:extLst>
          </p:cNvPr>
          <p:cNvGraphicFramePr>
            <a:graphicFrameLocks noGrp="1"/>
          </p:cNvGraphicFramePr>
          <p:nvPr>
            <p:extLst>
              <p:ext uri="{D42A27DB-BD31-4B8C-83A1-F6EECF244321}">
                <p14:modId xmlns:p14="http://schemas.microsoft.com/office/powerpoint/2010/main" val="974050459"/>
              </p:ext>
            </p:extLst>
          </p:nvPr>
        </p:nvGraphicFramePr>
        <p:xfrm>
          <a:off x="6629400" y="22098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4</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9" name="Table 8">
            <a:extLst>
              <a:ext uri="{FF2B5EF4-FFF2-40B4-BE49-F238E27FC236}">
                <a16:creationId xmlns:a16="http://schemas.microsoft.com/office/drawing/2014/main" id="{B98E1455-C25D-4628-BEC5-55067A7B8927}"/>
              </a:ext>
            </a:extLst>
          </p:cNvPr>
          <p:cNvGraphicFramePr>
            <a:graphicFrameLocks noGrp="1"/>
          </p:cNvGraphicFramePr>
          <p:nvPr>
            <p:extLst>
              <p:ext uri="{D42A27DB-BD31-4B8C-83A1-F6EECF244321}">
                <p14:modId xmlns:p14="http://schemas.microsoft.com/office/powerpoint/2010/main" val="2173078939"/>
              </p:ext>
            </p:extLst>
          </p:nvPr>
        </p:nvGraphicFramePr>
        <p:xfrm>
          <a:off x="6629400" y="48006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1</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0" name="Table 9">
            <a:extLst>
              <a:ext uri="{FF2B5EF4-FFF2-40B4-BE49-F238E27FC236}">
                <a16:creationId xmlns:a16="http://schemas.microsoft.com/office/drawing/2014/main" id="{602C267C-83EF-4DE7-86B4-8830941E89E2}"/>
              </a:ext>
            </a:extLst>
          </p:cNvPr>
          <p:cNvGraphicFramePr>
            <a:graphicFrameLocks noGrp="1"/>
          </p:cNvGraphicFramePr>
          <p:nvPr>
            <p:extLst>
              <p:ext uri="{D42A27DB-BD31-4B8C-83A1-F6EECF244321}">
                <p14:modId xmlns:p14="http://schemas.microsoft.com/office/powerpoint/2010/main" val="157089879"/>
              </p:ext>
            </p:extLst>
          </p:nvPr>
        </p:nvGraphicFramePr>
        <p:xfrm>
          <a:off x="4419600" y="8382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4</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1" name="Table 10">
            <a:extLst>
              <a:ext uri="{FF2B5EF4-FFF2-40B4-BE49-F238E27FC236}">
                <a16:creationId xmlns:a16="http://schemas.microsoft.com/office/drawing/2014/main" id="{3312900E-8835-4A10-9D6F-AC2956E889A5}"/>
              </a:ext>
            </a:extLst>
          </p:cNvPr>
          <p:cNvGraphicFramePr>
            <a:graphicFrameLocks noGrp="1"/>
          </p:cNvGraphicFramePr>
          <p:nvPr>
            <p:extLst>
              <p:ext uri="{D42A27DB-BD31-4B8C-83A1-F6EECF244321}">
                <p14:modId xmlns:p14="http://schemas.microsoft.com/office/powerpoint/2010/main" val="129668323"/>
              </p:ext>
            </p:extLst>
          </p:nvPr>
        </p:nvGraphicFramePr>
        <p:xfrm>
          <a:off x="4419600" y="22098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1</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2" name="Table 11">
            <a:extLst>
              <a:ext uri="{FF2B5EF4-FFF2-40B4-BE49-F238E27FC236}">
                <a16:creationId xmlns:a16="http://schemas.microsoft.com/office/drawing/2014/main" id="{8B5A8C74-A9C2-4FCA-9FD5-55E8E02AD9DE}"/>
              </a:ext>
            </a:extLst>
          </p:cNvPr>
          <p:cNvGraphicFramePr>
            <a:graphicFrameLocks noGrp="1"/>
          </p:cNvGraphicFramePr>
          <p:nvPr>
            <p:extLst>
              <p:ext uri="{D42A27DB-BD31-4B8C-83A1-F6EECF244321}">
                <p14:modId xmlns:p14="http://schemas.microsoft.com/office/powerpoint/2010/main" val="517032825"/>
              </p:ext>
            </p:extLst>
          </p:nvPr>
        </p:nvGraphicFramePr>
        <p:xfrm>
          <a:off x="4419600" y="38862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2</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3" name="Table 12">
            <a:extLst>
              <a:ext uri="{FF2B5EF4-FFF2-40B4-BE49-F238E27FC236}">
                <a16:creationId xmlns:a16="http://schemas.microsoft.com/office/drawing/2014/main" id="{069860A1-DE5F-4DE9-9AB8-8F72DE11B0A9}"/>
              </a:ext>
            </a:extLst>
          </p:cNvPr>
          <p:cNvGraphicFramePr>
            <a:graphicFrameLocks noGrp="1"/>
          </p:cNvGraphicFramePr>
          <p:nvPr>
            <p:extLst>
              <p:ext uri="{D42A27DB-BD31-4B8C-83A1-F6EECF244321}">
                <p14:modId xmlns:p14="http://schemas.microsoft.com/office/powerpoint/2010/main" val="3309567103"/>
              </p:ext>
            </p:extLst>
          </p:nvPr>
        </p:nvGraphicFramePr>
        <p:xfrm>
          <a:off x="4419600" y="53340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4</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4" name="Table 13">
            <a:extLst>
              <a:ext uri="{FF2B5EF4-FFF2-40B4-BE49-F238E27FC236}">
                <a16:creationId xmlns:a16="http://schemas.microsoft.com/office/drawing/2014/main" id="{3F4AA737-E2C4-40E4-A389-7004DC92D594}"/>
              </a:ext>
            </a:extLst>
          </p:cNvPr>
          <p:cNvGraphicFramePr>
            <a:graphicFrameLocks noGrp="1"/>
          </p:cNvGraphicFramePr>
          <p:nvPr>
            <p:extLst>
              <p:ext uri="{D42A27DB-BD31-4B8C-83A1-F6EECF244321}">
                <p14:modId xmlns:p14="http://schemas.microsoft.com/office/powerpoint/2010/main" val="1825679480"/>
              </p:ext>
            </p:extLst>
          </p:nvPr>
        </p:nvGraphicFramePr>
        <p:xfrm>
          <a:off x="2286000" y="762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5</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5" name="Table 14">
            <a:extLst>
              <a:ext uri="{FF2B5EF4-FFF2-40B4-BE49-F238E27FC236}">
                <a16:creationId xmlns:a16="http://schemas.microsoft.com/office/drawing/2014/main" id="{D9E984B3-5FE9-44B2-83E6-C70DD8DD6868}"/>
              </a:ext>
            </a:extLst>
          </p:cNvPr>
          <p:cNvGraphicFramePr>
            <a:graphicFrameLocks noGrp="1"/>
          </p:cNvGraphicFramePr>
          <p:nvPr>
            <p:extLst>
              <p:ext uri="{D42A27DB-BD31-4B8C-83A1-F6EECF244321}">
                <p14:modId xmlns:p14="http://schemas.microsoft.com/office/powerpoint/2010/main" val="3404202898"/>
              </p:ext>
            </p:extLst>
          </p:nvPr>
        </p:nvGraphicFramePr>
        <p:xfrm>
          <a:off x="2286000" y="29718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2</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6" name="Table 15">
            <a:extLst>
              <a:ext uri="{FF2B5EF4-FFF2-40B4-BE49-F238E27FC236}">
                <a16:creationId xmlns:a16="http://schemas.microsoft.com/office/drawing/2014/main" id="{0896CD9A-5421-40A0-91C2-2145B6F64419}"/>
              </a:ext>
            </a:extLst>
          </p:cNvPr>
          <p:cNvGraphicFramePr>
            <a:graphicFrameLocks noGrp="1"/>
          </p:cNvGraphicFramePr>
          <p:nvPr>
            <p:extLst>
              <p:ext uri="{D42A27DB-BD31-4B8C-83A1-F6EECF244321}">
                <p14:modId xmlns:p14="http://schemas.microsoft.com/office/powerpoint/2010/main" val="1325579700"/>
              </p:ext>
            </p:extLst>
          </p:nvPr>
        </p:nvGraphicFramePr>
        <p:xfrm>
          <a:off x="2286000" y="48006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6</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7" name="Table 16">
            <a:extLst>
              <a:ext uri="{FF2B5EF4-FFF2-40B4-BE49-F238E27FC236}">
                <a16:creationId xmlns:a16="http://schemas.microsoft.com/office/drawing/2014/main" id="{00226282-8748-447B-802E-B234227BB6DE}"/>
              </a:ext>
            </a:extLst>
          </p:cNvPr>
          <p:cNvGraphicFramePr>
            <a:graphicFrameLocks noGrp="1"/>
          </p:cNvGraphicFramePr>
          <p:nvPr>
            <p:extLst>
              <p:ext uri="{D42A27DB-BD31-4B8C-83A1-F6EECF244321}">
                <p14:modId xmlns:p14="http://schemas.microsoft.com/office/powerpoint/2010/main" val="977096484"/>
              </p:ext>
            </p:extLst>
          </p:nvPr>
        </p:nvGraphicFramePr>
        <p:xfrm>
          <a:off x="152400" y="29718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6</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cxnSp>
        <p:nvCxnSpPr>
          <p:cNvPr id="21" name="Straight Arrow Connector 20">
            <a:extLst>
              <a:ext uri="{FF2B5EF4-FFF2-40B4-BE49-F238E27FC236}">
                <a16:creationId xmlns:a16="http://schemas.microsoft.com/office/drawing/2014/main" id="{54ED8237-BFF5-4B47-AC7E-39B048C4DB69}"/>
              </a:ext>
            </a:extLst>
          </p:cNvPr>
          <p:cNvCxnSpPr>
            <a:cxnSpLocks/>
            <a:stCxn id="17" idx="3"/>
            <a:endCxn id="14" idx="1"/>
          </p:cNvCxnSpPr>
          <p:nvPr/>
        </p:nvCxnSpPr>
        <p:spPr>
          <a:xfrm flipV="1">
            <a:off x="1524000" y="838200"/>
            <a:ext cx="762000" cy="28956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E8CB5CA6-7A18-4A3F-B372-C32BF75BD1BD}"/>
              </a:ext>
            </a:extLst>
          </p:cNvPr>
          <p:cNvCxnSpPr>
            <a:cxnSpLocks/>
            <a:stCxn id="17" idx="3"/>
            <a:endCxn id="16" idx="1"/>
          </p:cNvCxnSpPr>
          <p:nvPr/>
        </p:nvCxnSpPr>
        <p:spPr>
          <a:xfrm>
            <a:off x="1524000" y="3733800"/>
            <a:ext cx="762000" cy="18288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5E0755FF-6E4E-4D53-B2E2-4854E4380AB9}"/>
              </a:ext>
            </a:extLst>
          </p:cNvPr>
          <p:cNvCxnSpPr>
            <a:cxnSpLocks/>
            <a:stCxn id="17" idx="3"/>
            <a:endCxn id="15" idx="1"/>
          </p:cNvCxnSpPr>
          <p:nvPr/>
        </p:nvCxnSpPr>
        <p:spPr>
          <a:xfrm>
            <a:off x="1524000" y="3733800"/>
            <a:ext cx="762000" cy="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80FDF778-08C4-41AF-B339-C8CD20134CD7}"/>
              </a:ext>
            </a:extLst>
          </p:cNvPr>
          <p:cNvCxnSpPr>
            <a:cxnSpLocks/>
            <a:stCxn id="14" idx="3"/>
            <a:endCxn id="7" idx="1"/>
          </p:cNvCxnSpPr>
          <p:nvPr/>
        </p:nvCxnSpPr>
        <p:spPr>
          <a:xfrm>
            <a:off x="3657600" y="838200"/>
            <a:ext cx="2971800" cy="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2CAA2629-AAB9-40E3-A502-4D8D2FA0F3C8}"/>
              </a:ext>
            </a:extLst>
          </p:cNvPr>
          <p:cNvCxnSpPr>
            <a:cxnSpLocks/>
            <a:stCxn id="14" idx="3"/>
            <a:endCxn id="10" idx="1"/>
          </p:cNvCxnSpPr>
          <p:nvPr/>
        </p:nvCxnSpPr>
        <p:spPr>
          <a:xfrm>
            <a:off x="3657600" y="838200"/>
            <a:ext cx="762000" cy="7620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9D2F8144-65CC-4F9E-9DB9-9B0D17C88CC5}"/>
              </a:ext>
            </a:extLst>
          </p:cNvPr>
          <p:cNvCxnSpPr>
            <a:cxnSpLocks/>
            <a:stCxn id="15" idx="3"/>
            <a:endCxn id="10" idx="1"/>
          </p:cNvCxnSpPr>
          <p:nvPr/>
        </p:nvCxnSpPr>
        <p:spPr>
          <a:xfrm flipV="1">
            <a:off x="3657600" y="1600200"/>
            <a:ext cx="762000" cy="21336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7A84BE3D-6009-485A-B6B0-CE5652064842}"/>
              </a:ext>
            </a:extLst>
          </p:cNvPr>
          <p:cNvCxnSpPr>
            <a:cxnSpLocks/>
            <a:stCxn id="16" idx="3"/>
            <a:endCxn id="11" idx="1"/>
          </p:cNvCxnSpPr>
          <p:nvPr/>
        </p:nvCxnSpPr>
        <p:spPr>
          <a:xfrm flipV="1">
            <a:off x="3657600" y="2971800"/>
            <a:ext cx="762000" cy="25908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EF4282AB-6AFE-4C98-944C-41839E09AE76}"/>
              </a:ext>
            </a:extLst>
          </p:cNvPr>
          <p:cNvCxnSpPr>
            <a:cxnSpLocks/>
            <a:stCxn id="16" idx="3"/>
            <a:endCxn id="12" idx="1"/>
          </p:cNvCxnSpPr>
          <p:nvPr/>
        </p:nvCxnSpPr>
        <p:spPr>
          <a:xfrm flipV="1">
            <a:off x="3657600" y="4648200"/>
            <a:ext cx="762000" cy="9144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DE498CEE-CEE0-4FF8-A85C-7C42C43A5659}"/>
              </a:ext>
            </a:extLst>
          </p:cNvPr>
          <p:cNvCxnSpPr>
            <a:cxnSpLocks/>
            <a:stCxn id="16" idx="3"/>
            <a:endCxn id="13" idx="1"/>
          </p:cNvCxnSpPr>
          <p:nvPr/>
        </p:nvCxnSpPr>
        <p:spPr>
          <a:xfrm>
            <a:off x="3657600" y="5562600"/>
            <a:ext cx="762000" cy="5334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7CE325E1-E22F-4A1D-8ABC-F55822B18C4A}"/>
              </a:ext>
            </a:extLst>
          </p:cNvPr>
          <p:cNvCxnSpPr>
            <a:cxnSpLocks/>
            <a:stCxn id="12" idx="3"/>
            <a:endCxn id="9" idx="1"/>
          </p:cNvCxnSpPr>
          <p:nvPr/>
        </p:nvCxnSpPr>
        <p:spPr>
          <a:xfrm>
            <a:off x="5791200" y="4648200"/>
            <a:ext cx="838200" cy="9144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1E65A215-F821-41D4-BD37-98B9D0733E29}"/>
              </a:ext>
            </a:extLst>
          </p:cNvPr>
          <p:cNvCxnSpPr>
            <a:cxnSpLocks/>
            <a:stCxn id="13" idx="3"/>
            <a:endCxn id="9" idx="1"/>
          </p:cNvCxnSpPr>
          <p:nvPr/>
        </p:nvCxnSpPr>
        <p:spPr>
          <a:xfrm flipV="1">
            <a:off x="5791200" y="5562600"/>
            <a:ext cx="838200" cy="5334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0B2EFA16-7F8D-47A7-BF17-9220ACC77CE9}"/>
              </a:ext>
            </a:extLst>
          </p:cNvPr>
          <p:cNvCxnSpPr>
            <a:cxnSpLocks/>
            <a:stCxn id="11" idx="3"/>
            <a:endCxn id="6" idx="1"/>
          </p:cNvCxnSpPr>
          <p:nvPr/>
        </p:nvCxnSpPr>
        <p:spPr>
          <a:xfrm>
            <a:off x="5791200" y="2971800"/>
            <a:ext cx="2895600" cy="16764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2F61F1A0-34E0-4174-8A5F-54CCF6449AFD}"/>
              </a:ext>
            </a:extLst>
          </p:cNvPr>
          <p:cNvCxnSpPr>
            <a:cxnSpLocks/>
            <a:stCxn id="11" idx="3"/>
            <a:endCxn id="8" idx="1"/>
          </p:cNvCxnSpPr>
          <p:nvPr/>
        </p:nvCxnSpPr>
        <p:spPr>
          <a:xfrm>
            <a:off x="5791200" y="2971800"/>
            <a:ext cx="838200" cy="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D56231FF-2424-4150-9095-2D8D6EE5D014}"/>
              </a:ext>
            </a:extLst>
          </p:cNvPr>
          <p:cNvCxnSpPr>
            <a:cxnSpLocks/>
            <a:stCxn id="7" idx="3"/>
            <a:endCxn id="5" idx="1"/>
          </p:cNvCxnSpPr>
          <p:nvPr/>
        </p:nvCxnSpPr>
        <p:spPr>
          <a:xfrm>
            <a:off x="8001000" y="838200"/>
            <a:ext cx="685800" cy="21336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F8736ADE-0069-4E0E-A9B4-807BFD330121}"/>
              </a:ext>
            </a:extLst>
          </p:cNvPr>
          <p:cNvCxnSpPr>
            <a:cxnSpLocks/>
            <a:stCxn id="5" idx="3"/>
            <a:endCxn id="4" idx="1"/>
          </p:cNvCxnSpPr>
          <p:nvPr/>
        </p:nvCxnSpPr>
        <p:spPr>
          <a:xfrm>
            <a:off x="10058400" y="2971800"/>
            <a:ext cx="609600" cy="9906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13F13853-8868-4DDB-BEC5-032557798461}"/>
              </a:ext>
            </a:extLst>
          </p:cNvPr>
          <p:cNvCxnSpPr>
            <a:cxnSpLocks/>
            <a:stCxn id="6" idx="3"/>
            <a:endCxn id="4" idx="1"/>
          </p:cNvCxnSpPr>
          <p:nvPr/>
        </p:nvCxnSpPr>
        <p:spPr>
          <a:xfrm flipV="1">
            <a:off x="10058400" y="3962400"/>
            <a:ext cx="609600" cy="6858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6D4D18C0-3E7E-4569-8932-2FD63A62171D}"/>
              </a:ext>
            </a:extLst>
          </p:cNvPr>
          <p:cNvCxnSpPr>
            <a:cxnSpLocks/>
            <a:stCxn id="9" idx="3"/>
            <a:endCxn id="6" idx="1"/>
          </p:cNvCxnSpPr>
          <p:nvPr/>
        </p:nvCxnSpPr>
        <p:spPr>
          <a:xfrm flipV="1">
            <a:off x="8001000" y="4648200"/>
            <a:ext cx="685800" cy="9144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EF0D12CC-145C-492B-8DCE-3B9465E8E728}"/>
              </a:ext>
            </a:extLst>
          </p:cNvPr>
          <p:cNvCxnSpPr>
            <a:cxnSpLocks/>
            <a:stCxn id="8" idx="3"/>
            <a:endCxn id="5" idx="1"/>
          </p:cNvCxnSpPr>
          <p:nvPr/>
        </p:nvCxnSpPr>
        <p:spPr>
          <a:xfrm>
            <a:off x="8001000" y="2971800"/>
            <a:ext cx="685800" cy="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3431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510096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E55D4-8620-404E-9DDB-2D9666F14C21}"/>
              </a:ext>
            </a:extLst>
          </p:cNvPr>
          <p:cNvSpPr>
            <a:spLocks noGrp="1"/>
          </p:cNvSpPr>
          <p:nvPr>
            <p:ph type="title"/>
          </p:nvPr>
        </p:nvSpPr>
        <p:spPr/>
        <p:txBody>
          <a:bodyPr/>
          <a:lstStyle/>
          <a:p>
            <a:r>
              <a:rPr lang="en-US" dirty="0"/>
              <a:t>Earliest start and finish times</a:t>
            </a:r>
          </a:p>
        </p:txBody>
      </p:sp>
      <p:sp>
        <p:nvSpPr>
          <p:cNvPr id="3" name="Content Placeholder 2">
            <a:extLst>
              <a:ext uri="{FF2B5EF4-FFF2-40B4-BE49-F238E27FC236}">
                <a16:creationId xmlns:a16="http://schemas.microsoft.com/office/drawing/2014/main" id="{6623C716-BC56-4120-8F6A-67672298F3A0}"/>
              </a:ext>
            </a:extLst>
          </p:cNvPr>
          <p:cNvSpPr>
            <a:spLocks noGrp="1"/>
          </p:cNvSpPr>
          <p:nvPr>
            <p:ph idx="1"/>
          </p:nvPr>
        </p:nvSpPr>
        <p:spPr/>
        <p:txBody>
          <a:bodyPr/>
          <a:lstStyle/>
          <a:p>
            <a:r>
              <a:rPr lang="en-US" dirty="0"/>
              <a:t>Every task with no prerequisite has an </a:t>
            </a:r>
            <a:r>
              <a:rPr lang="en-US" i="1" dirty="0"/>
              <a:t>ES</a:t>
            </a:r>
            <a:r>
              <a:rPr lang="en-US" dirty="0"/>
              <a:t> of 0</a:t>
            </a:r>
          </a:p>
          <a:p>
            <a:r>
              <a:rPr lang="en-US" dirty="0"/>
              <a:t>For a task with prerequisites, its </a:t>
            </a:r>
            <a:r>
              <a:rPr lang="en-US" i="1" dirty="0"/>
              <a:t>ES</a:t>
            </a:r>
            <a:r>
              <a:rPr lang="en-US" dirty="0"/>
              <a:t> is the maximum </a:t>
            </a:r>
            <a:r>
              <a:rPr lang="en-US" i="1" dirty="0"/>
              <a:t>EF</a:t>
            </a:r>
            <a:r>
              <a:rPr lang="en-US" dirty="0"/>
              <a:t> of all of its prerequisites</a:t>
            </a:r>
          </a:p>
          <a:p>
            <a:r>
              <a:rPr lang="en-US" dirty="0"/>
              <a:t>For each task, </a:t>
            </a:r>
            <a:r>
              <a:rPr lang="en-US" i="1" dirty="0"/>
              <a:t>EF</a:t>
            </a:r>
            <a:r>
              <a:rPr lang="en-US" dirty="0"/>
              <a:t> = </a:t>
            </a:r>
            <a:r>
              <a:rPr lang="en-US" i="1" dirty="0"/>
              <a:t>ES</a:t>
            </a:r>
            <a:r>
              <a:rPr lang="en-US" dirty="0"/>
              <a:t> + </a:t>
            </a:r>
            <a:r>
              <a:rPr lang="en-US" i="1" dirty="0"/>
              <a:t>D</a:t>
            </a:r>
          </a:p>
          <a:p>
            <a:r>
              <a:rPr lang="en-US" dirty="0"/>
              <a:t>Using these relationships, we can fill in the </a:t>
            </a:r>
            <a:r>
              <a:rPr lang="en-US" i="1" dirty="0"/>
              <a:t>ES</a:t>
            </a:r>
            <a:r>
              <a:rPr lang="en-US" dirty="0"/>
              <a:t> and </a:t>
            </a:r>
            <a:r>
              <a:rPr lang="en-US" i="1" dirty="0"/>
              <a:t>EF</a:t>
            </a:r>
            <a:r>
              <a:rPr lang="en-US" dirty="0"/>
              <a:t> for each task, starting from those with no prerequisites and working through the rest of the graph</a:t>
            </a:r>
          </a:p>
          <a:p>
            <a:endParaRPr lang="en-US" dirty="0"/>
          </a:p>
        </p:txBody>
      </p:sp>
    </p:spTree>
    <p:extLst>
      <p:ext uri="{BB962C8B-B14F-4D97-AF65-F5344CB8AC3E}">
        <p14:creationId xmlns:p14="http://schemas.microsoft.com/office/powerpoint/2010/main" val="2187434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9007F-178E-456C-9191-FE9443C4361B}"/>
              </a:ext>
            </a:extLst>
          </p:cNvPr>
          <p:cNvSpPr>
            <a:spLocks noGrp="1"/>
          </p:cNvSpPr>
          <p:nvPr>
            <p:ph type="title"/>
          </p:nvPr>
        </p:nvSpPr>
        <p:spPr>
          <a:xfrm>
            <a:off x="8229600" y="228600"/>
            <a:ext cx="3810000" cy="1600200"/>
          </a:xfrm>
        </p:spPr>
        <p:txBody>
          <a:bodyPr>
            <a:normAutofit fontScale="90000"/>
          </a:bodyPr>
          <a:lstStyle/>
          <a:p>
            <a:pPr algn="r"/>
            <a:r>
              <a:rPr lang="en-US" dirty="0"/>
              <a:t>Graph with earliest start and finish times</a:t>
            </a:r>
          </a:p>
        </p:txBody>
      </p:sp>
      <p:graphicFrame>
        <p:nvGraphicFramePr>
          <p:cNvPr id="4" name="Table 3">
            <a:extLst>
              <a:ext uri="{FF2B5EF4-FFF2-40B4-BE49-F238E27FC236}">
                <a16:creationId xmlns:a16="http://schemas.microsoft.com/office/drawing/2014/main" id="{CA0947F3-89E8-47BE-BFFA-E738246DDDA5}"/>
              </a:ext>
            </a:extLst>
          </p:cNvPr>
          <p:cNvGraphicFramePr>
            <a:graphicFrameLocks noGrp="1"/>
          </p:cNvGraphicFramePr>
          <p:nvPr>
            <p:extLst>
              <p:ext uri="{D42A27DB-BD31-4B8C-83A1-F6EECF244321}">
                <p14:modId xmlns:p14="http://schemas.microsoft.com/office/powerpoint/2010/main" val="2481903992"/>
              </p:ext>
            </p:extLst>
          </p:nvPr>
        </p:nvGraphicFramePr>
        <p:xfrm>
          <a:off x="10668000" y="32004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1</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5" name="Table 4">
            <a:extLst>
              <a:ext uri="{FF2B5EF4-FFF2-40B4-BE49-F238E27FC236}">
                <a16:creationId xmlns:a16="http://schemas.microsoft.com/office/drawing/2014/main" id="{546205AE-7636-4B24-8191-C0E4A6ABD472}"/>
              </a:ext>
            </a:extLst>
          </p:cNvPr>
          <p:cNvGraphicFramePr>
            <a:graphicFrameLocks noGrp="1"/>
          </p:cNvGraphicFramePr>
          <p:nvPr>
            <p:extLst>
              <p:ext uri="{D42A27DB-BD31-4B8C-83A1-F6EECF244321}">
                <p14:modId xmlns:p14="http://schemas.microsoft.com/office/powerpoint/2010/main" val="1287047324"/>
              </p:ext>
            </p:extLst>
          </p:nvPr>
        </p:nvGraphicFramePr>
        <p:xfrm>
          <a:off x="8686800" y="22098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4</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6" name="Table 5">
            <a:extLst>
              <a:ext uri="{FF2B5EF4-FFF2-40B4-BE49-F238E27FC236}">
                <a16:creationId xmlns:a16="http://schemas.microsoft.com/office/drawing/2014/main" id="{B308D3F0-5023-4043-B0BA-1BB4730E26E4}"/>
              </a:ext>
            </a:extLst>
          </p:cNvPr>
          <p:cNvGraphicFramePr>
            <a:graphicFrameLocks noGrp="1"/>
          </p:cNvGraphicFramePr>
          <p:nvPr>
            <p:extLst>
              <p:ext uri="{D42A27DB-BD31-4B8C-83A1-F6EECF244321}">
                <p14:modId xmlns:p14="http://schemas.microsoft.com/office/powerpoint/2010/main" val="1447934519"/>
              </p:ext>
            </p:extLst>
          </p:nvPr>
        </p:nvGraphicFramePr>
        <p:xfrm>
          <a:off x="8686800" y="38862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2</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7" name="Table 6">
            <a:extLst>
              <a:ext uri="{FF2B5EF4-FFF2-40B4-BE49-F238E27FC236}">
                <a16:creationId xmlns:a16="http://schemas.microsoft.com/office/drawing/2014/main" id="{C0733467-E8A9-4457-A4A6-B59F6CD472FD}"/>
              </a:ext>
            </a:extLst>
          </p:cNvPr>
          <p:cNvGraphicFramePr>
            <a:graphicFrameLocks noGrp="1"/>
          </p:cNvGraphicFramePr>
          <p:nvPr>
            <p:extLst>
              <p:ext uri="{D42A27DB-BD31-4B8C-83A1-F6EECF244321}">
                <p14:modId xmlns:p14="http://schemas.microsoft.com/office/powerpoint/2010/main" val="696696769"/>
              </p:ext>
            </p:extLst>
          </p:nvPr>
        </p:nvGraphicFramePr>
        <p:xfrm>
          <a:off x="6629400" y="762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3</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8" name="Table 7">
            <a:extLst>
              <a:ext uri="{FF2B5EF4-FFF2-40B4-BE49-F238E27FC236}">
                <a16:creationId xmlns:a16="http://schemas.microsoft.com/office/drawing/2014/main" id="{ED4EF69E-8F7C-4B9C-8F08-0190BB57C3BE}"/>
              </a:ext>
            </a:extLst>
          </p:cNvPr>
          <p:cNvGraphicFramePr>
            <a:graphicFrameLocks noGrp="1"/>
          </p:cNvGraphicFramePr>
          <p:nvPr>
            <p:extLst>
              <p:ext uri="{D42A27DB-BD31-4B8C-83A1-F6EECF244321}">
                <p14:modId xmlns:p14="http://schemas.microsoft.com/office/powerpoint/2010/main" val="3134909750"/>
              </p:ext>
            </p:extLst>
          </p:nvPr>
        </p:nvGraphicFramePr>
        <p:xfrm>
          <a:off x="6629400" y="22098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4</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9" name="Table 8">
            <a:extLst>
              <a:ext uri="{FF2B5EF4-FFF2-40B4-BE49-F238E27FC236}">
                <a16:creationId xmlns:a16="http://schemas.microsoft.com/office/drawing/2014/main" id="{B98E1455-C25D-4628-BEC5-55067A7B8927}"/>
              </a:ext>
            </a:extLst>
          </p:cNvPr>
          <p:cNvGraphicFramePr>
            <a:graphicFrameLocks noGrp="1"/>
          </p:cNvGraphicFramePr>
          <p:nvPr>
            <p:extLst>
              <p:ext uri="{D42A27DB-BD31-4B8C-83A1-F6EECF244321}">
                <p14:modId xmlns:p14="http://schemas.microsoft.com/office/powerpoint/2010/main" val="2294692917"/>
              </p:ext>
            </p:extLst>
          </p:nvPr>
        </p:nvGraphicFramePr>
        <p:xfrm>
          <a:off x="6629400" y="48006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1</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0" name="Table 9">
            <a:extLst>
              <a:ext uri="{FF2B5EF4-FFF2-40B4-BE49-F238E27FC236}">
                <a16:creationId xmlns:a16="http://schemas.microsoft.com/office/drawing/2014/main" id="{602C267C-83EF-4DE7-86B4-8830941E89E2}"/>
              </a:ext>
            </a:extLst>
          </p:cNvPr>
          <p:cNvGraphicFramePr>
            <a:graphicFrameLocks noGrp="1"/>
          </p:cNvGraphicFramePr>
          <p:nvPr>
            <p:extLst>
              <p:ext uri="{D42A27DB-BD31-4B8C-83A1-F6EECF244321}">
                <p14:modId xmlns:p14="http://schemas.microsoft.com/office/powerpoint/2010/main" val="70186547"/>
              </p:ext>
            </p:extLst>
          </p:nvPr>
        </p:nvGraphicFramePr>
        <p:xfrm>
          <a:off x="4419600" y="8382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4</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1" name="Table 10">
            <a:extLst>
              <a:ext uri="{FF2B5EF4-FFF2-40B4-BE49-F238E27FC236}">
                <a16:creationId xmlns:a16="http://schemas.microsoft.com/office/drawing/2014/main" id="{3312900E-8835-4A10-9D6F-AC2956E889A5}"/>
              </a:ext>
            </a:extLst>
          </p:cNvPr>
          <p:cNvGraphicFramePr>
            <a:graphicFrameLocks noGrp="1"/>
          </p:cNvGraphicFramePr>
          <p:nvPr>
            <p:extLst>
              <p:ext uri="{D42A27DB-BD31-4B8C-83A1-F6EECF244321}">
                <p14:modId xmlns:p14="http://schemas.microsoft.com/office/powerpoint/2010/main" val="450251143"/>
              </p:ext>
            </p:extLst>
          </p:nvPr>
        </p:nvGraphicFramePr>
        <p:xfrm>
          <a:off x="4419600" y="22098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1</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2" name="Table 11">
            <a:extLst>
              <a:ext uri="{FF2B5EF4-FFF2-40B4-BE49-F238E27FC236}">
                <a16:creationId xmlns:a16="http://schemas.microsoft.com/office/drawing/2014/main" id="{8B5A8C74-A9C2-4FCA-9FD5-55E8E02AD9DE}"/>
              </a:ext>
            </a:extLst>
          </p:cNvPr>
          <p:cNvGraphicFramePr>
            <a:graphicFrameLocks noGrp="1"/>
          </p:cNvGraphicFramePr>
          <p:nvPr>
            <p:extLst>
              <p:ext uri="{D42A27DB-BD31-4B8C-83A1-F6EECF244321}">
                <p14:modId xmlns:p14="http://schemas.microsoft.com/office/powerpoint/2010/main" val="4025106809"/>
              </p:ext>
            </p:extLst>
          </p:nvPr>
        </p:nvGraphicFramePr>
        <p:xfrm>
          <a:off x="4419600" y="38862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2</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3" name="Table 12">
            <a:extLst>
              <a:ext uri="{FF2B5EF4-FFF2-40B4-BE49-F238E27FC236}">
                <a16:creationId xmlns:a16="http://schemas.microsoft.com/office/drawing/2014/main" id="{069860A1-DE5F-4DE9-9AB8-8F72DE11B0A9}"/>
              </a:ext>
            </a:extLst>
          </p:cNvPr>
          <p:cNvGraphicFramePr>
            <a:graphicFrameLocks noGrp="1"/>
          </p:cNvGraphicFramePr>
          <p:nvPr>
            <p:extLst>
              <p:ext uri="{D42A27DB-BD31-4B8C-83A1-F6EECF244321}">
                <p14:modId xmlns:p14="http://schemas.microsoft.com/office/powerpoint/2010/main" val="4113431180"/>
              </p:ext>
            </p:extLst>
          </p:nvPr>
        </p:nvGraphicFramePr>
        <p:xfrm>
          <a:off x="4419600" y="53340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4</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4" name="Table 13">
            <a:extLst>
              <a:ext uri="{FF2B5EF4-FFF2-40B4-BE49-F238E27FC236}">
                <a16:creationId xmlns:a16="http://schemas.microsoft.com/office/drawing/2014/main" id="{3F4AA737-E2C4-40E4-A389-7004DC92D594}"/>
              </a:ext>
            </a:extLst>
          </p:cNvPr>
          <p:cNvGraphicFramePr>
            <a:graphicFrameLocks noGrp="1"/>
          </p:cNvGraphicFramePr>
          <p:nvPr>
            <p:extLst>
              <p:ext uri="{D42A27DB-BD31-4B8C-83A1-F6EECF244321}">
                <p14:modId xmlns:p14="http://schemas.microsoft.com/office/powerpoint/2010/main" val="2900181189"/>
              </p:ext>
            </p:extLst>
          </p:nvPr>
        </p:nvGraphicFramePr>
        <p:xfrm>
          <a:off x="2286000" y="762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5</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5" name="Table 14">
            <a:extLst>
              <a:ext uri="{FF2B5EF4-FFF2-40B4-BE49-F238E27FC236}">
                <a16:creationId xmlns:a16="http://schemas.microsoft.com/office/drawing/2014/main" id="{D9E984B3-5FE9-44B2-83E6-C70DD8DD6868}"/>
              </a:ext>
            </a:extLst>
          </p:cNvPr>
          <p:cNvGraphicFramePr>
            <a:graphicFrameLocks noGrp="1"/>
          </p:cNvGraphicFramePr>
          <p:nvPr>
            <p:extLst>
              <p:ext uri="{D42A27DB-BD31-4B8C-83A1-F6EECF244321}">
                <p14:modId xmlns:p14="http://schemas.microsoft.com/office/powerpoint/2010/main" val="270711391"/>
              </p:ext>
            </p:extLst>
          </p:nvPr>
        </p:nvGraphicFramePr>
        <p:xfrm>
          <a:off x="2286000" y="29718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2</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6" name="Table 15">
            <a:extLst>
              <a:ext uri="{FF2B5EF4-FFF2-40B4-BE49-F238E27FC236}">
                <a16:creationId xmlns:a16="http://schemas.microsoft.com/office/drawing/2014/main" id="{0896CD9A-5421-40A0-91C2-2145B6F64419}"/>
              </a:ext>
            </a:extLst>
          </p:cNvPr>
          <p:cNvGraphicFramePr>
            <a:graphicFrameLocks noGrp="1"/>
          </p:cNvGraphicFramePr>
          <p:nvPr>
            <p:extLst>
              <p:ext uri="{D42A27DB-BD31-4B8C-83A1-F6EECF244321}">
                <p14:modId xmlns:p14="http://schemas.microsoft.com/office/powerpoint/2010/main" val="4262234223"/>
              </p:ext>
            </p:extLst>
          </p:nvPr>
        </p:nvGraphicFramePr>
        <p:xfrm>
          <a:off x="2286000" y="48006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6</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7" name="Table 16">
            <a:extLst>
              <a:ext uri="{FF2B5EF4-FFF2-40B4-BE49-F238E27FC236}">
                <a16:creationId xmlns:a16="http://schemas.microsoft.com/office/drawing/2014/main" id="{00226282-8748-447B-802E-B234227BB6DE}"/>
              </a:ext>
            </a:extLst>
          </p:cNvPr>
          <p:cNvGraphicFramePr>
            <a:graphicFrameLocks noGrp="1"/>
          </p:cNvGraphicFramePr>
          <p:nvPr>
            <p:extLst>
              <p:ext uri="{D42A27DB-BD31-4B8C-83A1-F6EECF244321}">
                <p14:modId xmlns:p14="http://schemas.microsoft.com/office/powerpoint/2010/main" val="1684906723"/>
              </p:ext>
            </p:extLst>
          </p:nvPr>
        </p:nvGraphicFramePr>
        <p:xfrm>
          <a:off x="152400" y="29718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6</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cxnSp>
        <p:nvCxnSpPr>
          <p:cNvPr id="21" name="Straight Arrow Connector 20">
            <a:extLst>
              <a:ext uri="{FF2B5EF4-FFF2-40B4-BE49-F238E27FC236}">
                <a16:creationId xmlns:a16="http://schemas.microsoft.com/office/drawing/2014/main" id="{54ED8237-BFF5-4B47-AC7E-39B048C4DB69}"/>
              </a:ext>
            </a:extLst>
          </p:cNvPr>
          <p:cNvCxnSpPr>
            <a:cxnSpLocks/>
            <a:stCxn id="17" idx="3"/>
            <a:endCxn id="14" idx="1"/>
          </p:cNvCxnSpPr>
          <p:nvPr/>
        </p:nvCxnSpPr>
        <p:spPr>
          <a:xfrm flipV="1">
            <a:off x="1524000" y="838200"/>
            <a:ext cx="762000" cy="28956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E8CB5CA6-7A18-4A3F-B372-C32BF75BD1BD}"/>
              </a:ext>
            </a:extLst>
          </p:cNvPr>
          <p:cNvCxnSpPr>
            <a:cxnSpLocks/>
            <a:stCxn id="17" idx="3"/>
            <a:endCxn id="16" idx="1"/>
          </p:cNvCxnSpPr>
          <p:nvPr/>
        </p:nvCxnSpPr>
        <p:spPr>
          <a:xfrm>
            <a:off x="1524000" y="3733800"/>
            <a:ext cx="762000" cy="18288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5E0755FF-6E4E-4D53-B2E2-4854E4380AB9}"/>
              </a:ext>
            </a:extLst>
          </p:cNvPr>
          <p:cNvCxnSpPr>
            <a:cxnSpLocks/>
            <a:stCxn id="17" idx="3"/>
            <a:endCxn id="15" idx="1"/>
          </p:cNvCxnSpPr>
          <p:nvPr/>
        </p:nvCxnSpPr>
        <p:spPr>
          <a:xfrm>
            <a:off x="1524000" y="3733800"/>
            <a:ext cx="762000" cy="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80FDF778-08C4-41AF-B339-C8CD20134CD7}"/>
              </a:ext>
            </a:extLst>
          </p:cNvPr>
          <p:cNvCxnSpPr>
            <a:cxnSpLocks/>
            <a:stCxn id="14" idx="3"/>
            <a:endCxn id="7" idx="1"/>
          </p:cNvCxnSpPr>
          <p:nvPr/>
        </p:nvCxnSpPr>
        <p:spPr>
          <a:xfrm>
            <a:off x="3657600" y="838200"/>
            <a:ext cx="2971800" cy="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2CAA2629-AAB9-40E3-A502-4D8D2FA0F3C8}"/>
              </a:ext>
            </a:extLst>
          </p:cNvPr>
          <p:cNvCxnSpPr>
            <a:cxnSpLocks/>
            <a:stCxn id="14" idx="3"/>
            <a:endCxn id="10" idx="1"/>
          </p:cNvCxnSpPr>
          <p:nvPr/>
        </p:nvCxnSpPr>
        <p:spPr>
          <a:xfrm>
            <a:off x="3657600" y="838200"/>
            <a:ext cx="762000" cy="7620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9D2F8144-65CC-4F9E-9DB9-9B0D17C88CC5}"/>
              </a:ext>
            </a:extLst>
          </p:cNvPr>
          <p:cNvCxnSpPr>
            <a:cxnSpLocks/>
            <a:stCxn id="15" idx="3"/>
            <a:endCxn id="10" idx="1"/>
          </p:cNvCxnSpPr>
          <p:nvPr/>
        </p:nvCxnSpPr>
        <p:spPr>
          <a:xfrm flipV="1">
            <a:off x="3657600" y="1600200"/>
            <a:ext cx="762000" cy="21336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7A84BE3D-6009-485A-B6B0-CE5652064842}"/>
              </a:ext>
            </a:extLst>
          </p:cNvPr>
          <p:cNvCxnSpPr>
            <a:cxnSpLocks/>
            <a:stCxn id="16" idx="3"/>
            <a:endCxn id="11" idx="1"/>
          </p:cNvCxnSpPr>
          <p:nvPr/>
        </p:nvCxnSpPr>
        <p:spPr>
          <a:xfrm flipV="1">
            <a:off x="3657600" y="2971800"/>
            <a:ext cx="762000" cy="25908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EF4282AB-6AFE-4C98-944C-41839E09AE76}"/>
              </a:ext>
            </a:extLst>
          </p:cNvPr>
          <p:cNvCxnSpPr>
            <a:cxnSpLocks/>
            <a:stCxn id="16" idx="3"/>
            <a:endCxn id="12" idx="1"/>
          </p:cNvCxnSpPr>
          <p:nvPr/>
        </p:nvCxnSpPr>
        <p:spPr>
          <a:xfrm flipV="1">
            <a:off x="3657600" y="4648200"/>
            <a:ext cx="762000" cy="9144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DE498CEE-CEE0-4FF8-A85C-7C42C43A5659}"/>
              </a:ext>
            </a:extLst>
          </p:cNvPr>
          <p:cNvCxnSpPr>
            <a:cxnSpLocks/>
            <a:stCxn id="16" idx="3"/>
            <a:endCxn id="13" idx="1"/>
          </p:cNvCxnSpPr>
          <p:nvPr/>
        </p:nvCxnSpPr>
        <p:spPr>
          <a:xfrm>
            <a:off x="3657600" y="5562600"/>
            <a:ext cx="762000" cy="5334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7CE325E1-E22F-4A1D-8ABC-F55822B18C4A}"/>
              </a:ext>
            </a:extLst>
          </p:cNvPr>
          <p:cNvCxnSpPr>
            <a:cxnSpLocks/>
            <a:stCxn id="12" idx="3"/>
            <a:endCxn id="9" idx="1"/>
          </p:cNvCxnSpPr>
          <p:nvPr/>
        </p:nvCxnSpPr>
        <p:spPr>
          <a:xfrm>
            <a:off x="5791200" y="4648200"/>
            <a:ext cx="838200" cy="9144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1E65A215-F821-41D4-BD37-98B9D0733E29}"/>
              </a:ext>
            </a:extLst>
          </p:cNvPr>
          <p:cNvCxnSpPr>
            <a:cxnSpLocks/>
            <a:stCxn id="13" idx="3"/>
            <a:endCxn id="9" idx="1"/>
          </p:cNvCxnSpPr>
          <p:nvPr/>
        </p:nvCxnSpPr>
        <p:spPr>
          <a:xfrm flipV="1">
            <a:off x="5791200" y="5562600"/>
            <a:ext cx="838200" cy="5334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0B2EFA16-7F8D-47A7-BF17-9220ACC77CE9}"/>
              </a:ext>
            </a:extLst>
          </p:cNvPr>
          <p:cNvCxnSpPr>
            <a:cxnSpLocks/>
            <a:stCxn id="11" idx="3"/>
            <a:endCxn id="6" idx="1"/>
          </p:cNvCxnSpPr>
          <p:nvPr/>
        </p:nvCxnSpPr>
        <p:spPr>
          <a:xfrm>
            <a:off x="5791200" y="2971800"/>
            <a:ext cx="2895600" cy="16764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2F61F1A0-34E0-4174-8A5F-54CCF6449AFD}"/>
              </a:ext>
            </a:extLst>
          </p:cNvPr>
          <p:cNvCxnSpPr>
            <a:cxnSpLocks/>
            <a:stCxn id="11" idx="3"/>
            <a:endCxn id="8" idx="1"/>
          </p:cNvCxnSpPr>
          <p:nvPr/>
        </p:nvCxnSpPr>
        <p:spPr>
          <a:xfrm>
            <a:off x="5791200" y="2971800"/>
            <a:ext cx="838200" cy="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D56231FF-2424-4150-9095-2D8D6EE5D014}"/>
              </a:ext>
            </a:extLst>
          </p:cNvPr>
          <p:cNvCxnSpPr>
            <a:cxnSpLocks/>
            <a:stCxn id="7" idx="3"/>
            <a:endCxn id="5" idx="1"/>
          </p:cNvCxnSpPr>
          <p:nvPr/>
        </p:nvCxnSpPr>
        <p:spPr>
          <a:xfrm>
            <a:off x="8001000" y="838200"/>
            <a:ext cx="685800" cy="21336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F8736ADE-0069-4E0E-A9B4-807BFD330121}"/>
              </a:ext>
            </a:extLst>
          </p:cNvPr>
          <p:cNvCxnSpPr>
            <a:cxnSpLocks/>
            <a:stCxn id="5" idx="3"/>
            <a:endCxn id="4" idx="1"/>
          </p:cNvCxnSpPr>
          <p:nvPr/>
        </p:nvCxnSpPr>
        <p:spPr>
          <a:xfrm>
            <a:off x="10058400" y="2971800"/>
            <a:ext cx="609600" cy="9906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13F13853-8868-4DDB-BEC5-032557798461}"/>
              </a:ext>
            </a:extLst>
          </p:cNvPr>
          <p:cNvCxnSpPr>
            <a:cxnSpLocks/>
            <a:stCxn id="6" idx="3"/>
            <a:endCxn id="4" idx="1"/>
          </p:cNvCxnSpPr>
          <p:nvPr/>
        </p:nvCxnSpPr>
        <p:spPr>
          <a:xfrm flipV="1">
            <a:off x="10058400" y="3962400"/>
            <a:ext cx="609600" cy="6858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6D4D18C0-3E7E-4569-8932-2FD63A62171D}"/>
              </a:ext>
            </a:extLst>
          </p:cNvPr>
          <p:cNvCxnSpPr>
            <a:cxnSpLocks/>
            <a:stCxn id="9" idx="3"/>
            <a:endCxn id="6" idx="1"/>
          </p:cNvCxnSpPr>
          <p:nvPr/>
        </p:nvCxnSpPr>
        <p:spPr>
          <a:xfrm flipV="1">
            <a:off x="8001000" y="4648200"/>
            <a:ext cx="685800" cy="9144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EF0D12CC-145C-492B-8DCE-3B9465E8E728}"/>
              </a:ext>
            </a:extLst>
          </p:cNvPr>
          <p:cNvCxnSpPr>
            <a:cxnSpLocks/>
            <a:stCxn id="8" idx="3"/>
            <a:endCxn id="5" idx="1"/>
          </p:cNvCxnSpPr>
          <p:nvPr/>
        </p:nvCxnSpPr>
        <p:spPr>
          <a:xfrm>
            <a:off x="8001000" y="2971800"/>
            <a:ext cx="685800" cy="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D45DC71B-315B-47D9-AF50-0209B668CBAF}"/>
              </a:ext>
            </a:extLst>
          </p:cNvPr>
          <p:cNvCxnSpPr>
            <a:cxnSpLocks/>
            <a:stCxn id="10" idx="3"/>
            <a:endCxn id="8" idx="1"/>
          </p:cNvCxnSpPr>
          <p:nvPr/>
        </p:nvCxnSpPr>
        <p:spPr>
          <a:xfrm>
            <a:off x="5791200" y="1600200"/>
            <a:ext cx="838200" cy="13716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98778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E55D4-8620-404E-9DDB-2D9666F14C21}"/>
              </a:ext>
            </a:extLst>
          </p:cNvPr>
          <p:cNvSpPr>
            <a:spLocks noGrp="1"/>
          </p:cNvSpPr>
          <p:nvPr>
            <p:ph type="title"/>
          </p:nvPr>
        </p:nvSpPr>
        <p:spPr/>
        <p:txBody>
          <a:bodyPr/>
          <a:lstStyle/>
          <a:p>
            <a:r>
              <a:rPr lang="en-US" dirty="0"/>
              <a:t>Latest start and finish times</a:t>
            </a:r>
          </a:p>
        </p:txBody>
      </p:sp>
      <p:sp>
        <p:nvSpPr>
          <p:cNvPr id="3" name="Content Placeholder 2">
            <a:extLst>
              <a:ext uri="{FF2B5EF4-FFF2-40B4-BE49-F238E27FC236}">
                <a16:creationId xmlns:a16="http://schemas.microsoft.com/office/drawing/2014/main" id="{6623C716-BC56-4120-8F6A-67672298F3A0}"/>
              </a:ext>
            </a:extLst>
          </p:cNvPr>
          <p:cNvSpPr>
            <a:spLocks noGrp="1"/>
          </p:cNvSpPr>
          <p:nvPr>
            <p:ph idx="1"/>
          </p:nvPr>
        </p:nvSpPr>
        <p:spPr/>
        <p:txBody>
          <a:bodyPr/>
          <a:lstStyle/>
          <a:p>
            <a:r>
              <a:rPr lang="en-US" dirty="0"/>
              <a:t>Every task that isn't the prerequisite for anything has an </a:t>
            </a:r>
            <a:r>
              <a:rPr lang="en-US" i="1" dirty="0"/>
              <a:t>LF</a:t>
            </a:r>
            <a:r>
              <a:rPr lang="en-US" dirty="0"/>
              <a:t> = </a:t>
            </a:r>
            <a:r>
              <a:rPr lang="en-US" i="1" dirty="0"/>
              <a:t>EF</a:t>
            </a:r>
          </a:p>
          <a:p>
            <a:r>
              <a:rPr lang="en-US" dirty="0"/>
              <a:t>For a task that is the prerequisite for something, its </a:t>
            </a:r>
            <a:r>
              <a:rPr lang="en-US" i="1" dirty="0"/>
              <a:t>LF</a:t>
            </a:r>
            <a:r>
              <a:rPr lang="en-US" dirty="0"/>
              <a:t> is the minimum </a:t>
            </a:r>
            <a:r>
              <a:rPr lang="en-US" i="1" dirty="0"/>
              <a:t>LS</a:t>
            </a:r>
            <a:r>
              <a:rPr lang="en-US" dirty="0"/>
              <a:t> of the tasks it’s a prerequisite for</a:t>
            </a:r>
          </a:p>
          <a:p>
            <a:r>
              <a:rPr lang="en-US" dirty="0"/>
              <a:t>For each task, </a:t>
            </a:r>
            <a:r>
              <a:rPr lang="en-US" i="1" dirty="0"/>
              <a:t>LS</a:t>
            </a:r>
            <a:r>
              <a:rPr lang="en-US" dirty="0"/>
              <a:t> = </a:t>
            </a:r>
            <a:r>
              <a:rPr lang="en-US" i="1" dirty="0"/>
              <a:t>LF</a:t>
            </a:r>
            <a:r>
              <a:rPr lang="en-US" dirty="0"/>
              <a:t> - </a:t>
            </a:r>
            <a:r>
              <a:rPr lang="en-US" i="1" dirty="0"/>
              <a:t>D</a:t>
            </a:r>
          </a:p>
          <a:p>
            <a:r>
              <a:rPr lang="en-US" dirty="0"/>
              <a:t>Using these relationships, we can fill in the </a:t>
            </a:r>
            <a:r>
              <a:rPr lang="en-US" i="1" dirty="0"/>
              <a:t>LF</a:t>
            </a:r>
            <a:r>
              <a:rPr lang="en-US" dirty="0"/>
              <a:t> and </a:t>
            </a:r>
            <a:r>
              <a:rPr lang="en-US" i="1" dirty="0"/>
              <a:t>LS</a:t>
            </a:r>
            <a:r>
              <a:rPr lang="en-US" dirty="0"/>
              <a:t> for each task, starting from those that aren't the prerequisites for anything and working through the rest of the graph</a:t>
            </a:r>
          </a:p>
          <a:p>
            <a:endParaRPr lang="en-US" dirty="0"/>
          </a:p>
        </p:txBody>
      </p:sp>
    </p:spTree>
    <p:extLst>
      <p:ext uri="{BB962C8B-B14F-4D97-AF65-F5344CB8AC3E}">
        <p14:creationId xmlns:p14="http://schemas.microsoft.com/office/powerpoint/2010/main" val="3084234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9007F-178E-456C-9191-FE9443C4361B}"/>
              </a:ext>
            </a:extLst>
          </p:cNvPr>
          <p:cNvSpPr>
            <a:spLocks noGrp="1"/>
          </p:cNvSpPr>
          <p:nvPr>
            <p:ph type="title"/>
          </p:nvPr>
        </p:nvSpPr>
        <p:spPr>
          <a:xfrm>
            <a:off x="8610600" y="381000"/>
            <a:ext cx="3124200" cy="1252728"/>
          </a:xfrm>
        </p:spPr>
        <p:txBody>
          <a:bodyPr>
            <a:normAutofit fontScale="90000"/>
          </a:bodyPr>
          <a:lstStyle/>
          <a:p>
            <a:pPr algn="r"/>
            <a:r>
              <a:rPr lang="en-US" dirty="0"/>
              <a:t>Graph with all start and finish times</a:t>
            </a:r>
          </a:p>
        </p:txBody>
      </p:sp>
      <p:graphicFrame>
        <p:nvGraphicFramePr>
          <p:cNvPr id="4" name="Table 3">
            <a:extLst>
              <a:ext uri="{FF2B5EF4-FFF2-40B4-BE49-F238E27FC236}">
                <a16:creationId xmlns:a16="http://schemas.microsoft.com/office/drawing/2014/main" id="{CA0947F3-89E8-47BE-BFFA-E738246DDDA5}"/>
              </a:ext>
            </a:extLst>
          </p:cNvPr>
          <p:cNvGraphicFramePr>
            <a:graphicFrameLocks noGrp="1"/>
          </p:cNvGraphicFramePr>
          <p:nvPr>
            <p:extLst>
              <p:ext uri="{D42A27DB-BD31-4B8C-83A1-F6EECF244321}">
                <p14:modId xmlns:p14="http://schemas.microsoft.com/office/powerpoint/2010/main" val="826153278"/>
              </p:ext>
            </p:extLst>
          </p:nvPr>
        </p:nvGraphicFramePr>
        <p:xfrm>
          <a:off x="10668000" y="32004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1</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r>
                        <a:rPr lang="en-US" dirty="0"/>
                        <a:t>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r>
                        <a:rPr lang="en-US" dirty="0"/>
                        <a:t>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5" name="Table 4">
            <a:extLst>
              <a:ext uri="{FF2B5EF4-FFF2-40B4-BE49-F238E27FC236}">
                <a16:creationId xmlns:a16="http://schemas.microsoft.com/office/drawing/2014/main" id="{546205AE-7636-4B24-8191-C0E4A6ABD472}"/>
              </a:ext>
            </a:extLst>
          </p:cNvPr>
          <p:cNvGraphicFramePr>
            <a:graphicFrameLocks noGrp="1"/>
          </p:cNvGraphicFramePr>
          <p:nvPr>
            <p:extLst>
              <p:ext uri="{D42A27DB-BD31-4B8C-83A1-F6EECF244321}">
                <p14:modId xmlns:p14="http://schemas.microsoft.com/office/powerpoint/2010/main" val="23767100"/>
              </p:ext>
            </p:extLst>
          </p:nvPr>
        </p:nvGraphicFramePr>
        <p:xfrm>
          <a:off x="8686800" y="22098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4</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r>
                        <a:rPr lang="en-US" dirty="0"/>
                        <a:t>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r>
                        <a:rPr lang="en-US" dirty="0"/>
                        <a:t>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6" name="Table 5">
            <a:extLst>
              <a:ext uri="{FF2B5EF4-FFF2-40B4-BE49-F238E27FC236}">
                <a16:creationId xmlns:a16="http://schemas.microsoft.com/office/drawing/2014/main" id="{B308D3F0-5023-4043-B0BA-1BB4730E26E4}"/>
              </a:ext>
            </a:extLst>
          </p:cNvPr>
          <p:cNvGraphicFramePr>
            <a:graphicFrameLocks noGrp="1"/>
          </p:cNvGraphicFramePr>
          <p:nvPr>
            <p:extLst>
              <p:ext uri="{D42A27DB-BD31-4B8C-83A1-F6EECF244321}">
                <p14:modId xmlns:p14="http://schemas.microsoft.com/office/powerpoint/2010/main" val="43717980"/>
              </p:ext>
            </p:extLst>
          </p:nvPr>
        </p:nvGraphicFramePr>
        <p:xfrm>
          <a:off x="8686800" y="38862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2</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r>
                        <a:rPr lang="en-US" dirty="0"/>
                        <a:t>21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r>
                        <a:rPr lang="en-US" dirty="0"/>
                        <a:t>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7" name="Table 6">
            <a:extLst>
              <a:ext uri="{FF2B5EF4-FFF2-40B4-BE49-F238E27FC236}">
                <a16:creationId xmlns:a16="http://schemas.microsoft.com/office/drawing/2014/main" id="{C0733467-E8A9-4457-A4A6-B59F6CD472FD}"/>
              </a:ext>
            </a:extLst>
          </p:cNvPr>
          <p:cNvGraphicFramePr>
            <a:graphicFrameLocks noGrp="1"/>
          </p:cNvGraphicFramePr>
          <p:nvPr>
            <p:extLst>
              <p:ext uri="{D42A27DB-BD31-4B8C-83A1-F6EECF244321}">
                <p14:modId xmlns:p14="http://schemas.microsoft.com/office/powerpoint/2010/main" val="2874886237"/>
              </p:ext>
            </p:extLst>
          </p:nvPr>
        </p:nvGraphicFramePr>
        <p:xfrm>
          <a:off x="6629400" y="762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3</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r>
                        <a:rPr lang="en-US" dirty="0"/>
                        <a:t>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r>
                        <a:rPr lang="en-US" dirty="0"/>
                        <a:t>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8" name="Table 7">
            <a:extLst>
              <a:ext uri="{FF2B5EF4-FFF2-40B4-BE49-F238E27FC236}">
                <a16:creationId xmlns:a16="http://schemas.microsoft.com/office/drawing/2014/main" id="{ED4EF69E-8F7C-4B9C-8F08-0190BB57C3BE}"/>
              </a:ext>
            </a:extLst>
          </p:cNvPr>
          <p:cNvGraphicFramePr>
            <a:graphicFrameLocks noGrp="1"/>
          </p:cNvGraphicFramePr>
          <p:nvPr>
            <p:extLst>
              <p:ext uri="{D42A27DB-BD31-4B8C-83A1-F6EECF244321}">
                <p14:modId xmlns:p14="http://schemas.microsoft.com/office/powerpoint/2010/main" val="3290745435"/>
              </p:ext>
            </p:extLst>
          </p:nvPr>
        </p:nvGraphicFramePr>
        <p:xfrm>
          <a:off x="6629400" y="22098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4</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r>
                        <a:rPr lang="en-US" dirty="0"/>
                        <a:t>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r>
                        <a:rPr lang="en-US" dirty="0"/>
                        <a:t>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9" name="Table 8">
            <a:extLst>
              <a:ext uri="{FF2B5EF4-FFF2-40B4-BE49-F238E27FC236}">
                <a16:creationId xmlns:a16="http://schemas.microsoft.com/office/drawing/2014/main" id="{B98E1455-C25D-4628-BEC5-55067A7B8927}"/>
              </a:ext>
            </a:extLst>
          </p:cNvPr>
          <p:cNvGraphicFramePr>
            <a:graphicFrameLocks noGrp="1"/>
          </p:cNvGraphicFramePr>
          <p:nvPr>
            <p:extLst>
              <p:ext uri="{D42A27DB-BD31-4B8C-83A1-F6EECF244321}">
                <p14:modId xmlns:p14="http://schemas.microsoft.com/office/powerpoint/2010/main" val="2345292866"/>
              </p:ext>
            </p:extLst>
          </p:nvPr>
        </p:nvGraphicFramePr>
        <p:xfrm>
          <a:off x="6629400" y="48006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1</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r>
                        <a:rPr lang="en-US" dirty="0"/>
                        <a:t>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r>
                        <a:rPr lang="en-US" dirty="0"/>
                        <a:t>21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0" name="Table 9">
            <a:extLst>
              <a:ext uri="{FF2B5EF4-FFF2-40B4-BE49-F238E27FC236}">
                <a16:creationId xmlns:a16="http://schemas.microsoft.com/office/drawing/2014/main" id="{602C267C-83EF-4DE7-86B4-8830941E89E2}"/>
              </a:ext>
            </a:extLst>
          </p:cNvPr>
          <p:cNvGraphicFramePr>
            <a:graphicFrameLocks noGrp="1"/>
          </p:cNvGraphicFramePr>
          <p:nvPr>
            <p:extLst>
              <p:ext uri="{D42A27DB-BD31-4B8C-83A1-F6EECF244321}">
                <p14:modId xmlns:p14="http://schemas.microsoft.com/office/powerpoint/2010/main" val="1031929394"/>
              </p:ext>
            </p:extLst>
          </p:nvPr>
        </p:nvGraphicFramePr>
        <p:xfrm>
          <a:off x="4419600" y="8382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4</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r>
                        <a:rPr lang="en-US" dirty="0"/>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r>
                        <a:rPr lang="en-US" dirty="0"/>
                        <a:t>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1" name="Table 10">
            <a:extLst>
              <a:ext uri="{FF2B5EF4-FFF2-40B4-BE49-F238E27FC236}">
                <a16:creationId xmlns:a16="http://schemas.microsoft.com/office/drawing/2014/main" id="{3312900E-8835-4A10-9D6F-AC2956E889A5}"/>
              </a:ext>
            </a:extLst>
          </p:cNvPr>
          <p:cNvGraphicFramePr>
            <a:graphicFrameLocks noGrp="1"/>
          </p:cNvGraphicFramePr>
          <p:nvPr>
            <p:extLst>
              <p:ext uri="{D42A27DB-BD31-4B8C-83A1-F6EECF244321}">
                <p14:modId xmlns:p14="http://schemas.microsoft.com/office/powerpoint/2010/main" val="2197041026"/>
              </p:ext>
            </p:extLst>
          </p:nvPr>
        </p:nvGraphicFramePr>
        <p:xfrm>
          <a:off x="4419600" y="22098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1</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r>
                        <a:rPr lang="en-US" dirty="0"/>
                        <a:t>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r>
                        <a:rPr lang="en-US" dirty="0"/>
                        <a:t>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2" name="Table 11">
            <a:extLst>
              <a:ext uri="{FF2B5EF4-FFF2-40B4-BE49-F238E27FC236}">
                <a16:creationId xmlns:a16="http://schemas.microsoft.com/office/drawing/2014/main" id="{8B5A8C74-A9C2-4FCA-9FD5-55E8E02AD9DE}"/>
              </a:ext>
            </a:extLst>
          </p:cNvPr>
          <p:cNvGraphicFramePr>
            <a:graphicFrameLocks noGrp="1"/>
          </p:cNvGraphicFramePr>
          <p:nvPr>
            <p:extLst>
              <p:ext uri="{D42A27DB-BD31-4B8C-83A1-F6EECF244321}">
                <p14:modId xmlns:p14="http://schemas.microsoft.com/office/powerpoint/2010/main" val="3578717150"/>
              </p:ext>
            </p:extLst>
          </p:nvPr>
        </p:nvGraphicFramePr>
        <p:xfrm>
          <a:off x="4419600" y="38862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2</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r>
                        <a:rPr lang="en-US" dirty="0"/>
                        <a:t>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r>
                        <a:rPr lang="en-US" dirty="0"/>
                        <a:t>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3" name="Table 12">
            <a:extLst>
              <a:ext uri="{FF2B5EF4-FFF2-40B4-BE49-F238E27FC236}">
                <a16:creationId xmlns:a16="http://schemas.microsoft.com/office/drawing/2014/main" id="{069860A1-DE5F-4DE9-9AB8-8F72DE11B0A9}"/>
              </a:ext>
            </a:extLst>
          </p:cNvPr>
          <p:cNvGraphicFramePr>
            <a:graphicFrameLocks noGrp="1"/>
          </p:cNvGraphicFramePr>
          <p:nvPr>
            <p:extLst>
              <p:ext uri="{D42A27DB-BD31-4B8C-83A1-F6EECF244321}">
                <p14:modId xmlns:p14="http://schemas.microsoft.com/office/powerpoint/2010/main" val="2830829941"/>
              </p:ext>
            </p:extLst>
          </p:nvPr>
        </p:nvGraphicFramePr>
        <p:xfrm>
          <a:off x="4419600" y="53340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4</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r>
                        <a:rPr lang="en-US" dirty="0"/>
                        <a:t>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r>
                        <a:rPr lang="en-US" dirty="0"/>
                        <a:t>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4" name="Table 13">
            <a:extLst>
              <a:ext uri="{FF2B5EF4-FFF2-40B4-BE49-F238E27FC236}">
                <a16:creationId xmlns:a16="http://schemas.microsoft.com/office/drawing/2014/main" id="{3F4AA737-E2C4-40E4-A389-7004DC92D594}"/>
              </a:ext>
            </a:extLst>
          </p:cNvPr>
          <p:cNvGraphicFramePr>
            <a:graphicFrameLocks noGrp="1"/>
          </p:cNvGraphicFramePr>
          <p:nvPr>
            <p:extLst>
              <p:ext uri="{D42A27DB-BD31-4B8C-83A1-F6EECF244321}">
                <p14:modId xmlns:p14="http://schemas.microsoft.com/office/powerpoint/2010/main" val="2967347405"/>
              </p:ext>
            </p:extLst>
          </p:nvPr>
        </p:nvGraphicFramePr>
        <p:xfrm>
          <a:off x="2286000" y="762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5</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r>
                        <a:rPr lang="en-US"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r>
                        <a:rPr lang="en-US" dirty="0"/>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5" name="Table 14">
            <a:extLst>
              <a:ext uri="{FF2B5EF4-FFF2-40B4-BE49-F238E27FC236}">
                <a16:creationId xmlns:a16="http://schemas.microsoft.com/office/drawing/2014/main" id="{D9E984B3-5FE9-44B2-83E6-C70DD8DD6868}"/>
              </a:ext>
            </a:extLst>
          </p:cNvPr>
          <p:cNvGraphicFramePr>
            <a:graphicFrameLocks noGrp="1"/>
          </p:cNvGraphicFramePr>
          <p:nvPr>
            <p:extLst>
              <p:ext uri="{D42A27DB-BD31-4B8C-83A1-F6EECF244321}">
                <p14:modId xmlns:p14="http://schemas.microsoft.com/office/powerpoint/2010/main" val="668416660"/>
              </p:ext>
            </p:extLst>
          </p:nvPr>
        </p:nvGraphicFramePr>
        <p:xfrm>
          <a:off x="2286000" y="29718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2</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r>
                        <a:rPr lang="en-US" dirty="0"/>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r>
                        <a:rPr lang="en-US" dirty="0"/>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6" name="Table 15">
            <a:extLst>
              <a:ext uri="{FF2B5EF4-FFF2-40B4-BE49-F238E27FC236}">
                <a16:creationId xmlns:a16="http://schemas.microsoft.com/office/drawing/2014/main" id="{0896CD9A-5421-40A0-91C2-2145B6F64419}"/>
              </a:ext>
            </a:extLst>
          </p:cNvPr>
          <p:cNvGraphicFramePr>
            <a:graphicFrameLocks noGrp="1"/>
          </p:cNvGraphicFramePr>
          <p:nvPr>
            <p:extLst>
              <p:ext uri="{D42A27DB-BD31-4B8C-83A1-F6EECF244321}">
                <p14:modId xmlns:p14="http://schemas.microsoft.com/office/powerpoint/2010/main" val="121743846"/>
              </p:ext>
            </p:extLst>
          </p:nvPr>
        </p:nvGraphicFramePr>
        <p:xfrm>
          <a:off x="2286000" y="48006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6</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r>
                        <a:rPr lang="en-US" dirty="0"/>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r>
                        <a:rPr lang="en-US" dirty="0"/>
                        <a:t>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7" name="Table 16">
            <a:extLst>
              <a:ext uri="{FF2B5EF4-FFF2-40B4-BE49-F238E27FC236}">
                <a16:creationId xmlns:a16="http://schemas.microsoft.com/office/drawing/2014/main" id="{00226282-8748-447B-802E-B234227BB6DE}"/>
              </a:ext>
            </a:extLst>
          </p:cNvPr>
          <p:cNvGraphicFramePr>
            <a:graphicFrameLocks noGrp="1"/>
          </p:cNvGraphicFramePr>
          <p:nvPr>
            <p:extLst>
              <p:ext uri="{D42A27DB-BD31-4B8C-83A1-F6EECF244321}">
                <p14:modId xmlns:p14="http://schemas.microsoft.com/office/powerpoint/2010/main" val="1902995456"/>
              </p:ext>
            </p:extLst>
          </p:nvPr>
        </p:nvGraphicFramePr>
        <p:xfrm>
          <a:off x="152400" y="29718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6</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r>
                        <a:rPr lang="en-US" dirty="0"/>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r>
                        <a:rPr lang="en-US"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endParaRPr lang="en-US" b="1" dirty="0"/>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cxnSp>
        <p:nvCxnSpPr>
          <p:cNvPr id="21" name="Straight Arrow Connector 20">
            <a:extLst>
              <a:ext uri="{FF2B5EF4-FFF2-40B4-BE49-F238E27FC236}">
                <a16:creationId xmlns:a16="http://schemas.microsoft.com/office/drawing/2014/main" id="{54ED8237-BFF5-4B47-AC7E-39B048C4DB69}"/>
              </a:ext>
            </a:extLst>
          </p:cNvPr>
          <p:cNvCxnSpPr>
            <a:cxnSpLocks/>
            <a:stCxn id="17" idx="3"/>
            <a:endCxn id="14" idx="1"/>
          </p:cNvCxnSpPr>
          <p:nvPr/>
        </p:nvCxnSpPr>
        <p:spPr>
          <a:xfrm flipV="1">
            <a:off x="1524000" y="838200"/>
            <a:ext cx="762000" cy="28956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E8CB5CA6-7A18-4A3F-B372-C32BF75BD1BD}"/>
              </a:ext>
            </a:extLst>
          </p:cNvPr>
          <p:cNvCxnSpPr>
            <a:cxnSpLocks/>
            <a:stCxn id="17" idx="3"/>
            <a:endCxn id="16" idx="1"/>
          </p:cNvCxnSpPr>
          <p:nvPr/>
        </p:nvCxnSpPr>
        <p:spPr>
          <a:xfrm>
            <a:off x="1524000" y="3733800"/>
            <a:ext cx="762000" cy="18288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5E0755FF-6E4E-4D53-B2E2-4854E4380AB9}"/>
              </a:ext>
            </a:extLst>
          </p:cNvPr>
          <p:cNvCxnSpPr>
            <a:cxnSpLocks/>
            <a:stCxn id="17" idx="3"/>
            <a:endCxn id="15" idx="1"/>
          </p:cNvCxnSpPr>
          <p:nvPr/>
        </p:nvCxnSpPr>
        <p:spPr>
          <a:xfrm>
            <a:off x="1524000" y="3733800"/>
            <a:ext cx="762000" cy="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80FDF778-08C4-41AF-B339-C8CD20134CD7}"/>
              </a:ext>
            </a:extLst>
          </p:cNvPr>
          <p:cNvCxnSpPr>
            <a:cxnSpLocks/>
            <a:stCxn id="14" idx="3"/>
            <a:endCxn id="7" idx="1"/>
          </p:cNvCxnSpPr>
          <p:nvPr/>
        </p:nvCxnSpPr>
        <p:spPr>
          <a:xfrm>
            <a:off x="3657600" y="838200"/>
            <a:ext cx="2971800" cy="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2CAA2629-AAB9-40E3-A502-4D8D2FA0F3C8}"/>
              </a:ext>
            </a:extLst>
          </p:cNvPr>
          <p:cNvCxnSpPr>
            <a:cxnSpLocks/>
            <a:stCxn id="14" idx="3"/>
            <a:endCxn id="10" idx="1"/>
          </p:cNvCxnSpPr>
          <p:nvPr/>
        </p:nvCxnSpPr>
        <p:spPr>
          <a:xfrm>
            <a:off x="3657600" y="838200"/>
            <a:ext cx="762000" cy="7620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9D2F8144-65CC-4F9E-9DB9-9B0D17C88CC5}"/>
              </a:ext>
            </a:extLst>
          </p:cNvPr>
          <p:cNvCxnSpPr>
            <a:cxnSpLocks/>
            <a:stCxn id="15" idx="3"/>
            <a:endCxn id="10" idx="1"/>
          </p:cNvCxnSpPr>
          <p:nvPr/>
        </p:nvCxnSpPr>
        <p:spPr>
          <a:xfrm flipV="1">
            <a:off x="3657600" y="1600200"/>
            <a:ext cx="762000" cy="21336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7A84BE3D-6009-485A-B6B0-CE5652064842}"/>
              </a:ext>
            </a:extLst>
          </p:cNvPr>
          <p:cNvCxnSpPr>
            <a:cxnSpLocks/>
            <a:stCxn id="16" idx="3"/>
            <a:endCxn id="11" idx="1"/>
          </p:cNvCxnSpPr>
          <p:nvPr/>
        </p:nvCxnSpPr>
        <p:spPr>
          <a:xfrm flipV="1">
            <a:off x="3657600" y="2971800"/>
            <a:ext cx="762000" cy="25908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EF4282AB-6AFE-4C98-944C-41839E09AE76}"/>
              </a:ext>
            </a:extLst>
          </p:cNvPr>
          <p:cNvCxnSpPr>
            <a:cxnSpLocks/>
            <a:stCxn id="16" idx="3"/>
            <a:endCxn id="12" idx="1"/>
          </p:cNvCxnSpPr>
          <p:nvPr/>
        </p:nvCxnSpPr>
        <p:spPr>
          <a:xfrm flipV="1">
            <a:off x="3657600" y="4648200"/>
            <a:ext cx="762000" cy="9144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DE498CEE-CEE0-4FF8-A85C-7C42C43A5659}"/>
              </a:ext>
            </a:extLst>
          </p:cNvPr>
          <p:cNvCxnSpPr>
            <a:cxnSpLocks/>
            <a:stCxn id="16" idx="3"/>
            <a:endCxn id="13" idx="1"/>
          </p:cNvCxnSpPr>
          <p:nvPr/>
        </p:nvCxnSpPr>
        <p:spPr>
          <a:xfrm>
            <a:off x="3657600" y="5562600"/>
            <a:ext cx="762000" cy="5334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7CE325E1-E22F-4A1D-8ABC-F55822B18C4A}"/>
              </a:ext>
            </a:extLst>
          </p:cNvPr>
          <p:cNvCxnSpPr>
            <a:cxnSpLocks/>
            <a:stCxn id="12" idx="3"/>
            <a:endCxn id="9" idx="1"/>
          </p:cNvCxnSpPr>
          <p:nvPr/>
        </p:nvCxnSpPr>
        <p:spPr>
          <a:xfrm>
            <a:off x="5791200" y="4648200"/>
            <a:ext cx="838200" cy="9144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1E65A215-F821-41D4-BD37-98B9D0733E29}"/>
              </a:ext>
            </a:extLst>
          </p:cNvPr>
          <p:cNvCxnSpPr>
            <a:cxnSpLocks/>
            <a:stCxn id="13" idx="3"/>
            <a:endCxn id="9" idx="1"/>
          </p:cNvCxnSpPr>
          <p:nvPr/>
        </p:nvCxnSpPr>
        <p:spPr>
          <a:xfrm flipV="1">
            <a:off x="5791200" y="5562600"/>
            <a:ext cx="838200" cy="5334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0B2EFA16-7F8D-47A7-BF17-9220ACC77CE9}"/>
              </a:ext>
            </a:extLst>
          </p:cNvPr>
          <p:cNvCxnSpPr>
            <a:cxnSpLocks/>
            <a:stCxn id="11" idx="3"/>
            <a:endCxn id="6" idx="1"/>
          </p:cNvCxnSpPr>
          <p:nvPr/>
        </p:nvCxnSpPr>
        <p:spPr>
          <a:xfrm>
            <a:off x="5791200" y="2971800"/>
            <a:ext cx="2895600" cy="16764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2F61F1A0-34E0-4174-8A5F-54CCF6449AFD}"/>
              </a:ext>
            </a:extLst>
          </p:cNvPr>
          <p:cNvCxnSpPr>
            <a:cxnSpLocks/>
            <a:stCxn id="11" idx="3"/>
            <a:endCxn id="8" idx="1"/>
          </p:cNvCxnSpPr>
          <p:nvPr/>
        </p:nvCxnSpPr>
        <p:spPr>
          <a:xfrm>
            <a:off x="5791200" y="2971800"/>
            <a:ext cx="838200" cy="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D56231FF-2424-4150-9095-2D8D6EE5D014}"/>
              </a:ext>
            </a:extLst>
          </p:cNvPr>
          <p:cNvCxnSpPr>
            <a:cxnSpLocks/>
            <a:stCxn id="7" idx="3"/>
            <a:endCxn id="5" idx="1"/>
          </p:cNvCxnSpPr>
          <p:nvPr/>
        </p:nvCxnSpPr>
        <p:spPr>
          <a:xfrm>
            <a:off x="8001000" y="838200"/>
            <a:ext cx="685800" cy="21336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F8736ADE-0069-4E0E-A9B4-807BFD330121}"/>
              </a:ext>
            </a:extLst>
          </p:cNvPr>
          <p:cNvCxnSpPr>
            <a:cxnSpLocks/>
            <a:stCxn id="5" idx="3"/>
            <a:endCxn id="4" idx="1"/>
          </p:cNvCxnSpPr>
          <p:nvPr/>
        </p:nvCxnSpPr>
        <p:spPr>
          <a:xfrm>
            <a:off x="10058400" y="2971800"/>
            <a:ext cx="609600" cy="9906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13F13853-8868-4DDB-BEC5-032557798461}"/>
              </a:ext>
            </a:extLst>
          </p:cNvPr>
          <p:cNvCxnSpPr>
            <a:cxnSpLocks/>
            <a:stCxn id="6" idx="3"/>
            <a:endCxn id="4" idx="1"/>
          </p:cNvCxnSpPr>
          <p:nvPr/>
        </p:nvCxnSpPr>
        <p:spPr>
          <a:xfrm flipV="1">
            <a:off x="10058400" y="3962400"/>
            <a:ext cx="609600" cy="6858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6D4D18C0-3E7E-4569-8932-2FD63A62171D}"/>
              </a:ext>
            </a:extLst>
          </p:cNvPr>
          <p:cNvCxnSpPr>
            <a:cxnSpLocks/>
            <a:stCxn id="9" idx="3"/>
            <a:endCxn id="6" idx="1"/>
          </p:cNvCxnSpPr>
          <p:nvPr/>
        </p:nvCxnSpPr>
        <p:spPr>
          <a:xfrm flipV="1">
            <a:off x="8001000" y="4648200"/>
            <a:ext cx="685800" cy="9144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EF0D12CC-145C-492B-8DCE-3B9465E8E728}"/>
              </a:ext>
            </a:extLst>
          </p:cNvPr>
          <p:cNvCxnSpPr>
            <a:cxnSpLocks/>
            <a:stCxn id="8" idx="3"/>
            <a:endCxn id="5" idx="1"/>
          </p:cNvCxnSpPr>
          <p:nvPr/>
        </p:nvCxnSpPr>
        <p:spPr>
          <a:xfrm>
            <a:off x="8001000" y="2971800"/>
            <a:ext cx="685800" cy="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6C48D863-FDFB-4584-8D10-E330806EA3B9}"/>
              </a:ext>
            </a:extLst>
          </p:cNvPr>
          <p:cNvCxnSpPr>
            <a:cxnSpLocks/>
            <a:stCxn id="10" idx="3"/>
            <a:endCxn id="8" idx="1"/>
          </p:cNvCxnSpPr>
          <p:nvPr/>
        </p:nvCxnSpPr>
        <p:spPr>
          <a:xfrm>
            <a:off x="5791200" y="1600200"/>
            <a:ext cx="838200" cy="13716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39766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E55D4-8620-404E-9DDB-2D9666F14C21}"/>
              </a:ext>
            </a:extLst>
          </p:cNvPr>
          <p:cNvSpPr>
            <a:spLocks noGrp="1"/>
          </p:cNvSpPr>
          <p:nvPr>
            <p:ph type="title"/>
          </p:nvPr>
        </p:nvSpPr>
        <p:spPr/>
        <p:txBody>
          <a:bodyPr/>
          <a:lstStyle/>
          <a:p>
            <a:r>
              <a:rPr lang="en-US" dirty="0"/>
              <a:t>Slack</a:t>
            </a:r>
          </a:p>
        </p:txBody>
      </p:sp>
      <p:sp>
        <p:nvSpPr>
          <p:cNvPr id="3" name="Content Placeholder 2">
            <a:extLst>
              <a:ext uri="{FF2B5EF4-FFF2-40B4-BE49-F238E27FC236}">
                <a16:creationId xmlns:a16="http://schemas.microsoft.com/office/drawing/2014/main" id="{6623C716-BC56-4120-8F6A-67672298F3A0}"/>
              </a:ext>
            </a:extLst>
          </p:cNvPr>
          <p:cNvSpPr>
            <a:spLocks noGrp="1"/>
          </p:cNvSpPr>
          <p:nvPr>
            <p:ph idx="1"/>
          </p:nvPr>
        </p:nvSpPr>
        <p:spPr/>
        <p:txBody>
          <a:bodyPr/>
          <a:lstStyle/>
          <a:p>
            <a:r>
              <a:rPr lang="en-US" dirty="0"/>
              <a:t>For each task, the slack time </a:t>
            </a:r>
            <a:r>
              <a:rPr lang="en-US" i="1" dirty="0"/>
              <a:t>S</a:t>
            </a:r>
            <a:r>
              <a:rPr lang="en-US" dirty="0"/>
              <a:t> = </a:t>
            </a:r>
            <a:r>
              <a:rPr lang="en-US" i="1" dirty="0"/>
              <a:t>LF</a:t>
            </a:r>
            <a:r>
              <a:rPr lang="en-US" dirty="0"/>
              <a:t> – </a:t>
            </a:r>
            <a:r>
              <a:rPr lang="en-US" i="1" dirty="0"/>
              <a:t>EF</a:t>
            </a:r>
          </a:p>
          <a:p>
            <a:r>
              <a:rPr lang="en-US" dirty="0"/>
              <a:t>We can run through the graph and mark that as well</a:t>
            </a:r>
          </a:p>
          <a:p>
            <a:r>
              <a:rPr lang="en-US" dirty="0"/>
              <a:t>Nodes with no slack are on the critical path</a:t>
            </a:r>
          </a:p>
        </p:txBody>
      </p:sp>
    </p:spTree>
    <p:extLst>
      <p:ext uri="{BB962C8B-B14F-4D97-AF65-F5344CB8AC3E}">
        <p14:creationId xmlns:p14="http://schemas.microsoft.com/office/powerpoint/2010/main" val="664101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9007F-178E-456C-9191-FE9443C4361B}"/>
              </a:ext>
            </a:extLst>
          </p:cNvPr>
          <p:cNvSpPr>
            <a:spLocks noGrp="1"/>
          </p:cNvSpPr>
          <p:nvPr>
            <p:ph type="title"/>
          </p:nvPr>
        </p:nvSpPr>
        <p:spPr>
          <a:xfrm>
            <a:off x="8153400" y="228600"/>
            <a:ext cx="3657600" cy="1825752"/>
          </a:xfrm>
        </p:spPr>
        <p:txBody>
          <a:bodyPr>
            <a:normAutofit/>
          </a:bodyPr>
          <a:lstStyle/>
          <a:p>
            <a:pPr algn="r"/>
            <a:r>
              <a:rPr lang="en-US" dirty="0"/>
              <a:t>Final graph</a:t>
            </a:r>
            <a:br>
              <a:rPr lang="en-US" dirty="0"/>
            </a:br>
            <a:r>
              <a:rPr lang="en-US" dirty="0"/>
              <a:t>with slack</a:t>
            </a:r>
          </a:p>
        </p:txBody>
      </p:sp>
      <p:graphicFrame>
        <p:nvGraphicFramePr>
          <p:cNvPr id="4" name="Table 3">
            <a:extLst>
              <a:ext uri="{FF2B5EF4-FFF2-40B4-BE49-F238E27FC236}">
                <a16:creationId xmlns:a16="http://schemas.microsoft.com/office/drawing/2014/main" id="{CA0947F3-89E8-47BE-BFFA-E738246DDDA5}"/>
              </a:ext>
            </a:extLst>
          </p:cNvPr>
          <p:cNvGraphicFramePr>
            <a:graphicFrameLocks noGrp="1"/>
          </p:cNvGraphicFramePr>
          <p:nvPr>
            <p:extLst>
              <p:ext uri="{D42A27DB-BD31-4B8C-83A1-F6EECF244321}">
                <p14:modId xmlns:p14="http://schemas.microsoft.com/office/powerpoint/2010/main" val="2016573163"/>
              </p:ext>
            </p:extLst>
          </p:nvPr>
        </p:nvGraphicFramePr>
        <p:xfrm>
          <a:off x="10668000" y="32004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1</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rowSpan="2">
                  <a:txBody>
                    <a:bodyPr/>
                    <a:lstStyle/>
                    <a:p>
                      <a:pPr algn="ctr"/>
                      <a:r>
                        <a:rPr lang="en-US" dirty="0"/>
                        <a:t>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a:t>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592117481"/>
                  </a:ext>
                </a:extLst>
              </a:tr>
              <a:tr h="381000">
                <a:tc>
                  <a:txBody>
                    <a:bodyPr/>
                    <a:lstStyle/>
                    <a:p>
                      <a:pPr algn="ctr"/>
                      <a:r>
                        <a:rPr lang="en-US" dirty="0"/>
                        <a:t>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vMerge="1">
                  <a:txBody>
                    <a:bodyPr/>
                    <a:lstStyle/>
                    <a:p>
                      <a:endParaRPr lang="en-US" dirty="0"/>
                    </a:p>
                  </a:txBody>
                  <a:tcPr/>
                </a:tc>
                <a:tc>
                  <a:txBody>
                    <a:bodyPr/>
                    <a:lstStyle/>
                    <a:p>
                      <a:pPr algn="ctr"/>
                      <a:r>
                        <a:rPr lang="en-US" dirty="0"/>
                        <a:t>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605691035"/>
                  </a:ext>
                </a:extLst>
              </a:tr>
              <a:tr h="381000">
                <a:tc gridSpan="3">
                  <a:txBody>
                    <a:bodyPr/>
                    <a:lstStyle/>
                    <a:p>
                      <a:r>
                        <a:rPr lang="en-US" b="1" dirty="0"/>
                        <a:t>0</a:t>
                      </a:r>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5" name="Table 4">
            <a:extLst>
              <a:ext uri="{FF2B5EF4-FFF2-40B4-BE49-F238E27FC236}">
                <a16:creationId xmlns:a16="http://schemas.microsoft.com/office/drawing/2014/main" id="{546205AE-7636-4B24-8191-C0E4A6ABD472}"/>
              </a:ext>
            </a:extLst>
          </p:cNvPr>
          <p:cNvGraphicFramePr>
            <a:graphicFrameLocks noGrp="1"/>
          </p:cNvGraphicFramePr>
          <p:nvPr>
            <p:extLst>
              <p:ext uri="{D42A27DB-BD31-4B8C-83A1-F6EECF244321}">
                <p14:modId xmlns:p14="http://schemas.microsoft.com/office/powerpoint/2010/main" val="3321648303"/>
              </p:ext>
            </p:extLst>
          </p:nvPr>
        </p:nvGraphicFramePr>
        <p:xfrm>
          <a:off x="8686800" y="22098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4</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rowSpan="2">
                  <a:txBody>
                    <a:bodyPr/>
                    <a:lstStyle/>
                    <a:p>
                      <a:pPr algn="ctr"/>
                      <a:r>
                        <a:rPr lang="en-US" dirty="0"/>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a:t>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592117481"/>
                  </a:ext>
                </a:extLst>
              </a:tr>
              <a:tr h="381000">
                <a:tc>
                  <a:txBody>
                    <a:bodyPr/>
                    <a:lstStyle/>
                    <a:p>
                      <a:pPr algn="ctr"/>
                      <a:r>
                        <a:rPr lang="en-US" dirty="0"/>
                        <a:t>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vMerge="1">
                  <a:txBody>
                    <a:bodyPr/>
                    <a:lstStyle/>
                    <a:p>
                      <a:endParaRPr lang="en-US" dirty="0"/>
                    </a:p>
                  </a:txBody>
                  <a:tcPr/>
                </a:tc>
                <a:tc>
                  <a:txBody>
                    <a:bodyPr/>
                    <a:lstStyle/>
                    <a:p>
                      <a:pPr algn="ctr"/>
                      <a:r>
                        <a:rPr lang="en-US" dirty="0"/>
                        <a:t>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605691035"/>
                  </a:ext>
                </a:extLst>
              </a:tr>
              <a:tr h="381000">
                <a:tc gridSpan="3">
                  <a:txBody>
                    <a:bodyPr/>
                    <a:lstStyle/>
                    <a:p>
                      <a:r>
                        <a:rPr lang="en-US" b="1" dirty="0"/>
                        <a:t>0</a:t>
                      </a:r>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6" name="Table 5">
            <a:extLst>
              <a:ext uri="{FF2B5EF4-FFF2-40B4-BE49-F238E27FC236}">
                <a16:creationId xmlns:a16="http://schemas.microsoft.com/office/drawing/2014/main" id="{B308D3F0-5023-4043-B0BA-1BB4730E26E4}"/>
              </a:ext>
            </a:extLst>
          </p:cNvPr>
          <p:cNvGraphicFramePr>
            <a:graphicFrameLocks noGrp="1"/>
          </p:cNvGraphicFramePr>
          <p:nvPr>
            <p:extLst>
              <p:ext uri="{D42A27DB-BD31-4B8C-83A1-F6EECF244321}">
                <p14:modId xmlns:p14="http://schemas.microsoft.com/office/powerpoint/2010/main" val="2371066648"/>
              </p:ext>
            </p:extLst>
          </p:nvPr>
        </p:nvGraphicFramePr>
        <p:xfrm>
          <a:off x="8686800" y="38862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2</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r>
                        <a:rPr lang="en-US" dirty="0"/>
                        <a:t>21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r>
                        <a:rPr lang="en-US" dirty="0"/>
                        <a:t>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r>
                        <a:rPr lang="en-US" b="1" dirty="0"/>
                        <a:t>4</a:t>
                      </a:r>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7" name="Table 6">
            <a:extLst>
              <a:ext uri="{FF2B5EF4-FFF2-40B4-BE49-F238E27FC236}">
                <a16:creationId xmlns:a16="http://schemas.microsoft.com/office/drawing/2014/main" id="{C0733467-E8A9-4457-A4A6-B59F6CD472FD}"/>
              </a:ext>
            </a:extLst>
          </p:cNvPr>
          <p:cNvGraphicFramePr>
            <a:graphicFrameLocks noGrp="1"/>
          </p:cNvGraphicFramePr>
          <p:nvPr>
            <p:extLst>
              <p:ext uri="{D42A27DB-BD31-4B8C-83A1-F6EECF244321}">
                <p14:modId xmlns:p14="http://schemas.microsoft.com/office/powerpoint/2010/main" val="4107264934"/>
              </p:ext>
            </p:extLst>
          </p:nvPr>
        </p:nvGraphicFramePr>
        <p:xfrm>
          <a:off x="6629400" y="762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3</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r>
                        <a:rPr lang="en-US" dirty="0"/>
                        <a:t>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r>
                        <a:rPr lang="en-US" dirty="0"/>
                        <a:t>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r>
                        <a:rPr lang="en-US" b="1" dirty="0"/>
                        <a:t>5</a:t>
                      </a:r>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8" name="Table 7">
            <a:extLst>
              <a:ext uri="{FF2B5EF4-FFF2-40B4-BE49-F238E27FC236}">
                <a16:creationId xmlns:a16="http://schemas.microsoft.com/office/drawing/2014/main" id="{ED4EF69E-8F7C-4B9C-8F08-0190BB57C3BE}"/>
              </a:ext>
            </a:extLst>
          </p:cNvPr>
          <p:cNvGraphicFramePr>
            <a:graphicFrameLocks noGrp="1"/>
          </p:cNvGraphicFramePr>
          <p:nvPr>
            <p:extLst>
              <p:ext uri="{D42A27DB-BD31-4B8C-83A1-F6EECF244321}">
                <p14:modId xmlns:p14="http://schemas.microsoft.com/office/powerpoint/2010/main" val="2851657527"/>
              </p:ext>
            </p:extLst>
          </p:nvPr>
        </p:nvGraphicFramePr>
        <p:xfrm>
          <a:off x="6629400" y="22098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4</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rowSpan="2">
                  <a:txBody>
                    <a:bodyPr/>
                    <a:lstStyle/>
                    <a:p>
                      <a:pPr algn="ctr"/>
                      <a:r>
                        <a:rPr lang="en-US" dirty="0"/>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a:t>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592117481"/>
                  </a:ext>
                </a:extLst>
              </a:tr>
              <a:tr h="381000">
                <a:tc>
                  <a:txBody>
                    <a:bodyPr/>
                    <a:lstStyle/>
                    <a:p>
                      <a:pPr algn="ctr"/>
                      <a:r>
                        <a:rPr lang="en-US" dirty="0"/>
                        <a:t>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vMerge="1">
                  <a:txBody>
                    <a:bodyPr/>
                    <a:lstStyle/>
                    <a:p>
                      <a:endParaRPr lang="en-US" dirty="0"/>
                    </a:p>
                  </a:txBody>
                  <a:tcPr/>
                </a:tc>
                <a:tc>
                  <a:txBody>
                    <a:bodyPr/>
                    <a:lstStyle/>
                    <a:p>
                      <a:pPr algn="ctr"/>
                      <a:r>
                        <a:rPr lang="en-US" dirty="0"/>
                        <a:t>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605691035"/>
                  </a:ext>
                </a:extLst>
              </a:tr>
              <a:tr h="381000">
                <a:tc gridSpan="3">
                  <a:txBody>
                    <a:bodyPr/>
                    <a:lstStyle/>
                    <a:p>
                      <a:r>
                        <a:rPr lang="en-US" b="1" dirty="0"/>
                        <a:t>0</a:t>
                      </a:r>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9" name="Table 8">
            <a:extLst>
              <a:ext uri="{FF2B5EF4-FFF2-40B4-BE49-F238E27FC236}">
                <a16:creationId xmlns:a16="http://schemas.microsoft.com/office/drawing/2014/main" id="{B98E1455-C25D-4628-BEC5-55067A7B8927}"/>
              </a:ext>
            </a:extLst>
          </p:cNvPr>
          <p:cNvGraphicFramePr>
            <a:graphicFrameLocks noGrp="1"/>
          </p:cNvGraphicFramePr>
          <p:nvPr>
            <p:extLst>
              <p:ext uri="{D42A27DB-BD31-4B8C-83A1-F6EECF244321}">
                <p14:modId xmlns:p14="http://schemas.microsoft.com/office/powerpoint/2010/main" val="450257313"/>
              </p:ext>
            </p:extLst>
          </p:nvPr>
        </p:nvGraphicFramePr>
        <p:xfrm>
          <a:off x="6629400" y="48006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1</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r>
                        <a:rPr lang="en-US" dirty="0"/>
                        <a:t>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r>
                        <a:rPr lang="en-US" dirty="0"/>
                        <a:t>21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r>
                        <a:rPr lang="en-US" b="1" dirty="0"/>
                        <a:t>4</a:t>
                      </a:r>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0" name="Table 9">
            <a:extLst>
              <a:ext uri="{FF2B5EF4-FFF2-40B4-BE49-F238E27FC236}">
                <a16:creationId xmlns:a16="http://schemas.microsoft.com/office/drawing/2014/main" id="{602C267C-83EF-4DE7-86B4-8830941E89E2}"/>
              </a:ext>
            </a:extLst>
          </p:cNvPr>
          <p:cNvGraphicFramePr>
            <a:graphicFrameLocks noGrp="1"/>
          </p:cNvGraphicFramePr>
          <p:nvPr>
            <p:extLst>
              <p:ext uri="{D42A27DB-BD31-4B8C-83A1-F6EECF244321}">
                <p14:modId xmlns:p14="http://schemas.microsoft.com/office/powerpoint/2010/main" val="527971325"/>
              </p:ext>
            </p:extLst>
          </p:nvPr>
        </p:nvGraphicFramePr>
        <p:xfrm>
          <a:off x="4419600" y="8382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4</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rowSpan="2">
                  <a:txBody>
                    <a:bodyPr/>
                    <a:lstStyle/>
                    <a:p>
                      <a:pPr algn="ctr"/>
                      <a:r>
                        <a:rPr lang="en-US" dirty="0"/>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a:t>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592117481"/>
                  </a:ext>
                </a:extLst>
              </a:tr>
              <a:tr h="381000">
                <a:tc>
                  <a:txBody>
                    <a:bodyPr/>
                    <a:lstStyle/>
                    <a:p>
                      <a:pPr algn="ctr"/>
                      <a:r>
                        <a:rPr lang="en-US" dirty="0"/>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vMerge="1">
                  <a:txBody>
                    <a:bodyPr/>
                    <a:lstStyle/>
                    <a:p>
                      <a:endParaRPr lang="en-US" dirty="0"/>
                    </a:p>
                  </a:txBody>
                  <a:tcPr/>
                </a:tc>
                <a:tc>
                  <a:txBody>
                    <a:bodyPr/>
                    <a:lstStyle/>
                    <a:p>
                      <a:pPr algn="ctr"/>
                      <a:r>
                        <a:rPr lang="en-US" dirty="0"/>
                        <a:t>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605691035"/>
                  </a:ext>
                </a:extLst>
              </a:tr>
              <a:tr h="381000">
                <a:tc gridSpan="3">
                  <a:txBody>
                    <a:bodyPr/>
                    <a:lstStyle/>
                    <a:p>
                      <a:r>
                        <a:rPr lang="en-US" b="1" dirty="0"/>
                        <a:t>0</a:t>
                      </a:r>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1" name="Table 10">
            <a:extLst>
              <a:ext uri="{FF2B5EF4-FFF2-40B4-BE49-F238E27FC236}">
                <a16:creationId xmlns:a16="http://schemas.microsoft.com/office/drawing/2014/main" id="{3312900E-8835-4A10-9D6F-AC2956E889A5}"/>
              </a:ext>
            </a:extLst>
          </p:cNvPr>
          <p:cNvGraphicFramePr>
            <a:graphicFrameLocks noGrp="1"/>
          </p:cNvGraphicFramePr>
          <p:nvPr>
            <p:extLst>
              <p:ext uri="{D42A27DB-BD31-4B8C-83A1-F6EECF244321}">
                <p14:modId xmlns:p14="http://schemas.microsoft.com/office/powerpoint/2010/main" val="2889345186"/>
              </p:ext>
            </p:extLst>
          </p:nvPr>
        </p:nvGraphicFramePr>
        <p:xfrm>
          <a:off x="4419600" y="22098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1</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r>
                        <a:rPr lang="en-US" dirty="0"/>
                        <a:t>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r>
                        <a:rPr lang="en-US" dirty="0"/>
                        <a:t>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r>
                        <a:rPr lang="en-US" b="1" dirty="0"/>
                        <a:t>2</a:t>
                      </a:r>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2" name="Table 11">
            <a:extLst>
              <a:ext uri="{FF2B5EF4-FFF2-40B4-BE49-F238E27FC236}">
                <a16:creationId xmlns:a16="http://schemas.microsoft.com/office/drawing/2014/main" id="{8B5A8C74-A9C2-4FCA-9FD5-55E8E02AD9DE}"/>
              </a:ext>
            </a:extLst>
          </p:cNvPr>
          <p:cNvGraphicFramePr>
            <a:graphicFrameLocks noGrp="1"/>
          </p:cNvGraphicFramePr>
          <p:nvPr>
            <p:extLst>
              <p:ext uri="{D42A27DB-BD31-4B8C-83A1-F6EECF244321}">
                <p14:modId xmlns:p14="http://schemas.microsoft.com/office/powerpoint/2010/main" val="330008839"/>
              </p:ext>
            </p:extLst>
          </p:nvPr>
        </p:nvGraphicFramePr>
        <p:xfrm>
          <a:off x="4419600" y="38862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2</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r>
                        <a:rPr lang="en-US" dirty="0"/>
                        <a:t>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r>
                        <a:rPr lang="en-US" dirty="0"/>
                        <a:t>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r>
                        <a:rPr lang="en-US" b="1" dirty="0"/>
                        <a:t>6</a:t>
                      </a:r>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3" name="Table 12">
            <a:extLst>
              <a:ext uri="{FF2B5EF4-FFF2-40B4-BE49-F238E27FC236}">
                <a16:creationId xmlns:a16="http://schemas.microsoft.com/office/drawing/2014/main" id="{069860A1-DE5F-4DE9-9AB8-8F72DE11B0A9}"/>
              </a:ext>
            </a:extLst>
          </p:cNvPr>
          <p:cNvGraphicFramePr>
            <a:graphicFrameLocks noGrp="1"/>
          </p:cNvGraphicFramePr>
          <p:nvPr>
            <p:extLst>
              <p:ext uri="{D42A27DB-BD31-4B8C-83A1-F6EECF244321}">
                <p14:modId xmlns:p14="http://schemas.microsoft.com/office/powerpoint/2010/main" val="3458559875"/>
              </p:ext>
            </p:extLst>
          </p:nvPr>
        </p:nvGraphicFramePr>
        <p:xfrm>
          <a:off x="4419600" y="53340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4</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r>
                        <a:rPr lang="en-US" dirty="0"/>
                        <a:t>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r>
                        <a:rPr lang="en-US" dirty="0"/>
                        <a:t>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r>
                        <a:rPr lang="en-US" b="1" dirty="0"/>
                        <a:t>4</a:t>
                      </a:r>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4" name="Table 13">
            <a:extLst>
              <a:ext uri="{FF2B5EF4-FFF2-40B4-BE49-F238E27FC236}">
                <a16:creationId xmlns:a16="http://schemas.microsoft.com/office/drawing/2014/main" id="{3F4AA737-E2C4-40E4-A389-7004DC92D594}"/>
              </a:ext>
            </a:extLst>
          </p:cNvPr>
          <p:cNvGraphicFramePr>
            <a:graphicFrameLocks noGrp="1"/>
          </p:cNvGraphicFramePr>
          <p:nvPr>
            <p:extLst>
              <p:ext uri="{D42A27DB-BD31-4B8C-83A1-F6EECF244321}">
                <p14:modId xmlns:p14="http://schemas.microsoft.com/office/powerpoint/2010/main" val="272010382"/>
              </p:ext>
            </p:extLst>
          </p:nvPr>
        </p:nvGraphicFramePr>
        <p:xfrm>
          <a:off x="2286000" y="762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5</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rowSpan="2">
                  <a:txBody>
                    <a:bodyPr/>
                    <a:lstStyle/>
                    <a:p>
                      <a:pPr algn="ctr"/>
                      <a:r>
                        <a:rPr lang="en-US" dirty="0"/>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592117481"/>
                  </a:ext>
                </a:extLst>
              </a:tr>
              <a:tr h="381000">
                <a:tc>
                  <a:txBody>
                    <a:bodyPr/>
                    <a:lstStyle/>
                    <a:p>
                      <a:pPr algn="ctr"/>
                      <a:r>
                        <a:rPr lang="en-US"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vMerge="1">
                  <a:txBody>
                    <a:bodyPr/>
                    <a:lstStyle/>
                    <a:p>
                      <a:endParaRPr lang="en-US" dirty="0"/>
                    </a:p>
                  </a:txBody>
                  <a:tcPr/>
                </a:tc>
                <a:tc>
                  <a:txBody>
                    <a:bodyPr/>
                    <a:lstStyle/>
                    <a:p>
                      <a:pPr algn="ctr"/>
                      <a:r>
                        <a:rPr lang="en-US" dirty="0"/>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605691035"/>
                  </a:ext>
                </a:extLst>
              </a:tr>
              <a:tr h="381000">
                <a:tc gridSpan="3">
                  <a:txBody>
                    <a:bodyPr/>
                    <a:lstStyle/>
                    <a:p>
                      <a:r>
                        <a:rPr lang="en-US" b="1" dirty="0"/>
                        <a:t>0</a:t>
                      </a:r>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5" name="Table 14">
            <a:extLst>
              <a:ext uri="{FF2B5EF4-FFF2-40B4-BE49-F238E27FC236}">
                <a16:creationId xmlns:a16="http://schemas.microsoft.com/office/drawing/2014/main" id="{D9E984B3-5FE9-44B2-83E6-C70DD8DD6868}"/>
              </a:ext>
            </a:extLst>
          </p:cNvPr>
          <p:cNvGraphicFramePr>
            <a:graphicFrameLocks noGrp="1"/>
          </p:cNvGraphicFramePr>
          <p:nvPr>
            <p:extLst>
              <p:ext uri="{D42A27DB-BD31-4B8C-83A1-F6EECF244321}">
                <p14:modId xmlns:p14="http://schemas.microsoft.com/office/powerpoint/2010/main" val="1916688637"/>
              </p:ext>
            </p:extLst>
          </p:nvPr>
        </p:nvGraphicFramePr>
        <p:xfrm>
          <a:off x="2286000" y="29718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2</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r>
                        <a:rPr lang="en-US" dirty="0"/>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r>
                        <a:rPr lang="en-US" dirty="0"/>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r>
                        <a:rPr lang="en-US" b="1" dirty="0"/>
                        <a:t>3</a:t>
                      </a:r>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6" name="Table 15">
            <a:extLst>
              <a:ext uri="{FF2B5EF4-FFF2-40B4-BE49-F238E27FC236}">
                <a16:creationId xmlns:a16="http://schemas.microsoft.com/office/drawing/2014/main" id="{0896CD9A-5421-40A0-91C2-2145B6F64419}"/>
              </a:ext>
            </a:extLst>
          </p:cNvPr>
          <p:cNvGraphicFramePr>
            <a:graphicFrameLocks noGrp="1"/>
          </p:cNvGraphicFramePr>
          <p:nvPr>
            <p:extLst>
              <p:ext uri="{D42A27DB-BD31-4B8C-83A1-F6EECF244321}">
                <p14:modId xmlns:p14="http://schemas.microsoft.com/office/powerpoint/2010/main" val="1730263117"/>
              </p:ext>
            </p:extLst>
          </p:nvPr>
        </p:nvGraphicFramePr>
        <p:xfrm>
          <a:off x="2286000" y="48006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6</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r>
                        <a:rPr lang="en-US" dirty="0"/>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r>
                        <a:rPr lang="en-US" dirty="0"/>
                        <a:t>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r>
                        <a:rPr lang="en-US" b="1" dirty="0"/>
                        <a:t>2</a:t>
                      </a:r>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7" name="Table 16">
            <a:extLst>
              <a:ext uri="{FF2B5EF4-FFF2-40B4-BE49-F238E27FC236}">
                <a16:creationId xmlns:a16="http://schemas.microsoft.com/office/drawing/2014/main" id="{00226282-8748-447B-802E-B234227BB6DE}"/>
              </a:ext>
            </a:extLst>
          </p:cNvPr>
          <p:cNvGraphicFramePr>
            <a:graphicFrameLocks noGrp="1"/>
          </p:cNvGraphicFramePr>
          <p:nvPr>
            <p:extLst>
              <p:ext uri="{D42A27DB-BD31-4B8C-83A1-F6EECF244321}">
                <p14:modId xmlns:p14="http://schemas.microsoft.com/office/powerpoint/2010/main" val="1110594845"/>
              </p:ext>
            </p:extLst>
          </p:nvPr>
        </p:nvGraphicFramePr>
        <p:xfrm>
          <a:off x="152400" y="29718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6</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rowSpan="2">
                  <a:txBody>
                    <a:bodyPr/>
                    <a:lstStyle/>
                    <a:p>
                      <a:pPr algn="ctr"/>
                      <a:r>
                        <a:rPr lang="en-US" dirty="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592117481"/>
                  </a:ext>
                </a:extLst>
              </a:tr>
              <a:tr h="381000">
                <a:tc>
                  <a:txBody>
                    <a:bodyPr/>
                    <a:lstStyle/>
                    <a:p>
                      <a:pPr algn="ctr"/>
                      <a:r>
                        <a:rPr lang="en-US" dirty="0"/>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vMerge="1">
                  <a:txBody>
                    <a:bodyPr/>
                    <a:lstStyle/>
                    <a:p>
                      <a:endParaRPr lang="en-US" dirty="0"/>
                    </a:p>
                  </a:txBody>
                  <a:tcPr/>
                </a:tc>
                <a:tc>
                  <a:txBody>
                    <a:bodyPr/>
                    <a:lstStyle/>
                    <a:p>
                      <a:pPr algn="ctr"/>
                      <a:r>
                        <a:rPr lang="en-US"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605691035"/>
                  </a:ext>
                </a:extLst>
              </a:tr>
              <a:tr h="381000">
                <a:tc gridSpan="3">
                  <a:txBody>
                    <a:bodyPr/>
                    <a:lstStyle/>
                    <a:p>
                      <a:r>
                        <a:rPr lang="en-US" b="1" dirty="0"/>
                        <a:t>0</a:t>
                      </a:r>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cxnSp>
        <p:nvCxnSpPr>
          <p:cNvPr id="21" name="Straight Arrow Connector 20">
            <a:extLst>
              <a:ext uri="{FF2B5EF4-FFF2-40B4-BE49-F238E27FC236}">
                <a16:creationId xmlns:a16="http://schemas.microsoft.com/office/drawing/2014/main" id="{54ED8237-BFF5-4B47-AC7E-39B048C4DB69}"/>
              </a:ext>
            </a:extLst>
          </p:cNvPr>
          <p:cNvCxnSpPr>
            <a:cxnSpLocks/>
            <a:stCxn id="17" idx="3"/>
            <a:endCxn id="14" idx="1"/>
          </p:cNvCxnSpPr>
          <p:nvPr/>
        </p:nvCxnSpPr>
        <p:spPr>
          <a:xfrm flipV="1">
            <a:off x="1524000" y="838200"/>
            <a:ext cx="762000" cy="28956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E8CB5CA6-7A18-4A3F-B372-C32BF75BD1BD}"/>
              </a:ext>
            </a:extLst>
          </p:cNvPr>
          <p:cNvCxnSpPr>
            <a:cxnSpLocks/>
            <a:stCxn id="17" idx="3"/>
            <a:endCxn id="16" idx="1"/>
          </p:cNvCxnSpPr>
          <p:nvPr/>
        </p:nvCxnSpPr>
        <p:spPr>
          <a:xfrm>
            <a:off x="1524000" y="3733800"/>
            <a:ext cx="762000" cy="18288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5E0755FF-6E4E-4D53-B2E2-4854E4380AB9}"/>
              </a:ext>
            </a:extLst>
          </p:cNvPr>
          <p:cNvCxnSpPr>
            <a:cxnSpLocks/>
            <a:stCxn id="17" idx="3"/>
            <a:endCxn id="15" idx="1"/>
          </p:cNvCxnSpPr>
          <p:nvPr/>
        </p:nvCxnSpPr>
        <p:spPr>
          <a:xfrm>
            <a:off x="1524000" y="3733800"/>
            <a:ext cx="762000" cy="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80FDF778-08C4-41AF-B339-C8CD20134CD7}"/>
              </a:ext>
            </a:extLst>
          </p:cNvPr>
          <p:cNvCxnSpPr>
            <a:cxnSpLocks/>
            <a:stCxn id="14" idx="3"/>
            <a:endCxn id="7" idx="1"/>
          </p:cNvCxnSpPr>
          <p:nvPr/>
        </p:nvCxnSpPr>
        <p:spPr>
          <a:xfrm>
            <a:off x="3657600" y="838200"/>
            <a:ext cx="2971800" cy="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2CAA2629-AAB9-40E3-A502-4D8D2FA0F3C8}"/>
              </a:ext>
            </a:extLst>
          </p:cNvPr>
          <p:cNvCxnSpPr>
            <a:cxnSpLocks/>
            <a:stCxn id="14" idx="3"/>
            <a:endCxn id="10" idx="1"/>
          </p:cNvCxnSpPr>
          <p:nvPr/>
        </p:nvCxnSpPr>
        <p:spPr>
          <a:xfrm>
            <a:off x="3657600" y="838200"/>
            <a:ext cx="762000" cy="7620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9D2F8144-65CC-4F9E-9DB9-9B0D17C88CC5}"/>
              </a:ext>
            </a:extLst>
          </p:cNvPr>
          <p:cNvCxnSpPr>
            <a:cxnSpLocks/>
            <a:stCxn id="15" idx="3"/>
            <a:endCxn id="10" idx="1"/>
          </p:cNvCxnSpPr>
          <p:nvPr/>
        </p:nvCxnSpPr>
        <p:spPr>
          <a:xfrm flipV="1">
            <a:off x="3657600" y="1600200"/>
            <a:ext cx="762000" cy="21336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7A84BE3D-6009-485A-B6B0-CE5652064842}"/>
              </a:ext>
            </a:extLst>
          </p:cNvPr>
          <p:cNvCxnSpPr>
            <a:cxnSpLocks/>
            <a:stCxn id="16" idx="3"/>
            <a:endCxn id="11" idx="1"/>
          </p:cNvCxnSpPr>
          <p:nvPr/>
        </p:nvCxnSpPr>
        <p:spPr>
          <a:xfrm flipV="1">
            <a:off x="3657600" y="2971800"/>
            <a:ext cx="762000" cy="25908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EF4282AB-6AFE-4C98-944C-41839E09AE76}"/>
              </a:ext>
            </a:extLst>
          </p:cNvPr>
          <p:cNvCxnSpPr>
            <a:cxnSpLocks/>
            <a:stCxn id="16" idx="3"/>
            <a:endCxn id="12" idx="1"/>
          </p:cNvCxnSpPr>
          <p:nvPr/>
        </p:nvCxnSpPr>
        <p:spPr>
          <a:xfrm flipV="1">
            <a:off x="3657600" y="4648200"/>
            <a:ext cx="762000" cy="9144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DE498CEE-CEE0-4FF8-A85C-7C42C43A5659}"/>
              </a:ext>
            </a:extLst>
          </p:cNvPr>
          <p:cNvCxnSpPr>
            <a:cxnSpLocks/>
            <a:stCxn id="16" idx="3"/>
            <a:endCxn id="13" idx="1"/>
          </p:cNvCxnSpPr>
          <p:nvPr/>
        </p:nvCxnSpPr>
        <p:spPr>
          <a:xfrm>
            <a:off x="3657600" y="5562600"/>
            <a:ext cx="762000" cy="5334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7CE325E1-E22F-4A1D-8ABC-F55822B18C4A}"/>
              </a:ext>
            </a:extLst>
          </p:cNvPr>
          <p:cNvCxnSpPr>
            <a:cxnSpLocks/>
            <a:stCxn id="12" idx="3"/>
            <a:endCxn id="9" idx="1"/>
          </p:cNvCxnSpPr>
          <p:nvPr/>
        </p:nvCxnSpPr>
        <p:spPr>
          <a:xfrm>
            <a:off x="5791200" y="4648200"/>
            <a:ext cx="838200" cy="9144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1E65A215-F821-41D4-BD37-98B9D0733E29}"/>
              </a:ext>
            </a:extLst>
          </p:cNvPr>
          <p:cNvCxnSpPr>
            <a:cxnSpLocks/>
            <a:stCxn id="13" idx="3"/>
            <a:endCxn id="9" idx="1"/>
          </p:cNvCxnSpPr>
          <p:nvPr/>
        </p:nvCxnSpPr>
        <p:spPr>
          <a:xfrm flipV="1">
            <a:off x="5791200" y="5562600"/>
            <a:ext cx="838200" cy="5334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0B2EFA16-7F8D-47A7-BF17-9220ACC77CE9}"/>
              </a:ext>
            </a:extLst>
          </p:cNvPr>
          <p:cNvCxnSpPr>
            <a:cxnSpLocks/>
            <a:stCxn id="11" idx="3"/>
            <a:endCxn id="6" idx="1"/>
          </p:cNvCxnSpPr>
          <p:nvPr/>
        </p:nvCxnSpPr>
        <p:spPr>
          <a:xfrm>
            <a:off x="5791200" y="2971800"/>
            <a:ext cx="2895600" cy="16764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2F61F1A0-34E0-4174-8A5F-54CCF6449AFD}"/>
              </a:ext>
            </a:extLst>
          </p:cNvPr>
          <p:cNvCxnSpPr>
            <a:cxnSpLocks/>
            <a:stCxn id="11" idx="3"/>
            <a:endCxn id="8" idx="1"/>
          </p:cNvCxnSpPr>
          <p:nvPr/>
        </p:nvCxnSpPr>
        <p:spPr>
          <a:xfrm>
            <a:off x="5791200" y="2971800"/>
            <a:ext cx="838200" cy="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D56231FF-2424-4150-9095-2D8D6EE5D014}"/>
              </a:ext>
            </a:extLst>
          </p:cNvPr>
          <p:cNvCxnSpPr>
            <a:cxnSpLocks/>
            <a:stCxn id="7" idx="3"/>
            <a:endCxn id="5" idx="1"/>
          </p:cNvCxnSpPr>
          <p:nvPr/>
        </p:nvCxnSpPr>
        <p:spPr>
          <a:xfrm>
            <a:off x="8001000" y="838200"/>
            <a:ext cx="685800" cy="21336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F8736ADE-0069-4E0E-A9B4-807BFD330121}"/>
              </a:ext>
            </a:extLst>
          </p:cNvPr>
          <p:cNvCxnSpPr>
            <a:cxnSpLocks/>
            <a:stCxn id="5" idx="3"/>
            <a:endCxn id="4" idx="1"/>
          </p:cNvCxnSpPr>
          <p:nvPr/>
        </p:nvCxnSpPr>
        <p:spPr>
          <a:xfrm>
            <a:off x="10058400" y="2971800"/>
            <a:ext cx="609600" cy="9906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13F13853-8868-4DDB-BEC5-032557798461}"/>
              </a:ext>
            </a:extLst>
          </p:cNvPr>
          <p:cNvCxnSpPr>
            <a:cxnSpLocks/>
            <a:stCxn id="6" idx="3"/>
            <a:endCxn id="4" idx="1"/>
          </p:cNvCxnSpPr>
          <p:nvPr/>
        </p:nvCxnSpPr>
        <p:spPr>
          <a:xfrm flipV="1">
            <a:off x="10058400" y="3962400"/>
            <a:ext cx="609600" cy="6858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6D4D18C0-3E7E-4569-8932-2FD63A62171D}"/>
              </a:ext>
            </a:extLst>
          </p:cNvPr>
          <p:cNvCxnSpPr>
            <a:cxnSpLocks/>
            <a:stCxn id="9" idx="3"/>
            <a:endCxn id="6" idx="1"/>
          </p:cNvCxnSpPr>
          <p:nvPr/>
        </p:nvCxnSpPr>
        <p:spPr>
          <a:xfrm flipV="1">
            <a:off x="8001000" y="4648200"/>
            <a:ext cx="685800" cy="9144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EF0D12CC-145C-492B-8DCE-3B9465E8E728}"/>
              </a:ext>
            </a:extLst>
          </p:cNvPr>
          <p:cNvCxnSpPr>
            <a:cxnSpLocks/>
            <a:stCxn id="8" idx="3"/>
            <a:endCxn id="5" idx="1"/>
          </p:cNvCxnSpPr>
          <p:nvPr/>
        </p:nvCxnSpPr>
        <p:spPr>
          <a:xfrm>
            <a:off x="8001000" y="2971800"/>
            <a:ext cx="685800" cy="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4BF41445-E8C7-4F83-BBF3-F5BF9322AAE4}"/>
              </a:ext>
            </a:extLst>
          </p:cNvPr>
          <p:cNvCxnSpPr>
            <a:cxnSpLocks/>
            <a:stCxn id="10" idx="3"/>
            <a:endCxn id="8" idx="1"/>
          </p:cNvCxnSpPr>
          <p:nvPr/>
        </p:nvCxnSpPr>
        <p:spPr>
          <a:xfrm>
            <a:off x="5791200" y="1600200"/>
            <a:ext cx="838200" cy="13716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7428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E55D4-8620-404E-9DDB-2D9666F14C21}"/>
              </a:ext>
            </a:extLst>
          </p:cNvPr>
          <p:cNvSpPr>
            <a:spLocks noGrp="1"/>
          </p:cNvSpPr>
          <p:nvPr>
            <p:ph type="title"/>
          </p:nvPr>
        </p:nvSpPr>
        <p:spPr/>
        <p:txBody>
          <a:bodyPr/>
          <a:lstStyle/>
          <a:p>
            <a:r>
              <a:rPr lang="en-US" dirty="0"/>
              <a:t>Prioritization</a:t>
            </a:r>
          </a:p>
        </p:txBody>
      </p:sp>
      <p:sp>
        <p:nvSpPr>
          <p:cNvPr id="3" name="Content Placeholder 2">
            <a:extLst>
              <a:ext uri="{FF2B5EF4-FFF2-40B4-BE49-F238E27FC236}">
                <a16:creationId xmlns:a16="http://schemas.microsoft.com/office/drawing/2014/main" id="{6623C716-BC56-4120-8F6A-67672298F3A0}"/>
              </a:ext>
            </a:extLst>
          </p:cNvPr>
          <p:cNvSpPr>
            <a:spLocks noGrp="1"/>
          </p:cNvSpPr>
          <p:nvPr>
            <p:ph idx="1"/>
          </p:nvPr>
        </p:nvSpPr>
        <p:spPr/>
        <p:txBody>
          <a:bodyPr>
            <a:normAutofit fontScale="92500"/>
          </a:bodyPr>
          <a:lstStyle/>
          <a:p>
            <a:r>
              <a:rPr lang="en-US" dirty="0"/>
              <a:t>This approach clearly shows the relationship between tasks and allows us to focus on the critical paths</a:t>
            </a:r>
          </a:p>
          <a:p>
            <a:r>
              <a:rPr lang="en-US" dirty="0"/>
              <a:t>Managers might try to shorten the critical path by "crashing" it,  putting more resources on tasks with no slack</a:t>
            </a:r>
          </a:p>
          <a:p>
            <a:r>
              <a:rPr lang="en-US" dirty="0"/>
              <a:t>The book doesn't mention it, but critical path tasks also have </a:t>
            </a:r>
            <a:r>
              <a:rPr lang="en-US" b="1" dirty="0"/>
              <a:t>drag</a:t>
            </a:r>
            <a:r>
              <a:rPr lang="en-US" dirty="0"/>
              <a:t>, the amount by which they are delaying the project</a:t>
            </a:r>
          </a:p>
          <a:p>
            <a:pPr lvl="1"/>
            <a:r>
              <a:rPr lang="en-US" dirty="0"/>
              <a:t>If no other tasks are done in parallel with the critical task, its drag is its duration</a:t>
            </a:r>
          </a:p>
          <a:p>
            <a:pPr lvl="1"/>
            <a:r>
              <a:rPr lang="en-US" dirty="0"/>
              <a:t>If other non-critical tasks are done in parallel, the drag is the minimum of all of the parallel floats and the duration of the critical task</a:t>
            </a:r>
          </a:p>
        </p:txBody>
      </p:sp>
    </p:spTree>
    <p:extLst>
      <p:ext uri="{BB962C8B-B14F-4D97-AF65-F5344CB8AC3E}">
        <p14:creationId xmlns:p14="http://schemas.microsoft.com/office/powerpoint/2010/main" val="1983000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312900E-8835-4A10-9D6F-AC2956E889A5}"/>
              </a:ext>
            </a:extLst>
          </p:cNvPr>
          <p:cNvGraphicFramePr>
            <a:graphicFrameLocks noGrp="1"/>
          </p:cNvGraphicFramePr>
          <p:nvPr/>
        </p:nvGraphicFramePr>
        <p:xfrm>
          <a:off x="4419600" y="22098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1</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r>
                        <a:rPr lang="en-US" dirty="0"/>
                        <a:t>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r>
                        <a:rPr lang="en-US" dirty="0"/>
                        <a:t>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r>
                        <a:rPr lang="en-US" b="1" dirty="0"/>
                        <a:t>2</a:t>
                      </a:r>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sp>
        <p:nvSpPr>
          <p:cNvPr id="2" name="Title 1">
            <a:extLst>
              <a:ext uri="{FF2B5EF4-FFF2-40B4-BE49-F238E27FC236}">
                <a16:creationId xmlns:a16="http://schemas.microsoft.com/office/drawing/2014/main" id="{8819007F-178E-456C-9191-FE9443C4361B}"/>
              </a:ext>
            </a:extLst>
          </p:cNvPr>
          <p:cNvSpPr>
            <a:spLocks noGrp="1"/>
          </p:cNvSpPr>
          <p:nvPr>
            <p:ph type="title" idx="4294967295"/>
          </p:nvPr>
        </p:nvSpPr>
        <p:spPr>
          <a:xfrm>
            <a:off x="8534400" y="228600"/>
            <a:ext cx="3657600" cy="1825625"/>
          </a:xfrm>
        </p:spPr>
        <p:txBody>
          <a:bodyPr>
            <a:normAutofit fontScale="90000"/>
          </a:bodyPr>
          <a:lstStyle/>
          <a:p>
            <a:pPr algn="r"/>
            <a:r>
              <a:rPr lang="en-US" dirty="0"/>
              <a:t>Final graph</a:t>
            </a:r>
            <a:br>
              <a:rPr lang="en-US" dirty="0"/>
            </a:br>
            <a:r>
              <a:rPr lang="en-US" dirty="0"/>
              <a:t>with slack and drag</a:t>
            </a:r>
          </a:p>
        </p:txBody>
      </p:sp>
      <p:graphicFrame>
        <p:nvGraphicFramePr>
          <p:cNvPr id="4" name="Table 3">
            <a:extLst>
              <a:ext uri="{FF2B5EF4-FFF2-40B4-BE49-F238E27FC236}">
                <a16:creationId xmlns:a16="http://schemas.microsoft.com/office/drawing/2014/main" id="{CA0947F3-89E8-47BE-BFFA-E738246DDDA5}"/>
              </a:ext>
            </a:extLst>
          </p:cNvPr>
          <p:cNvGraphicFramePr>
            <a:graphicFrameLocks noGrp="1"/>
          </p:cNvGraphicFramePr>
          <p:nvPr>
            <p:extLst/>
          </p:nvPr>
        </p:nvGraphicFramePr>
        <p:xfrm>
          <a:off x="10668000" y="32004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1</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rowSpan="2">
                  <a:txBody>
                    <a:bodyPr/>
                    <a:lstStyle/>
                    <a:p>
                      <a:pPr algn="ctr"/>
                      <a:r>
                        <a:rPr lang="en-US" dirty="0"/>
                        <a:t>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a:t>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592117481"/>
                  </a:ext>
                </a:extLst>
              </a:tr>
              <a:tr h="381000">
                <a:tc>
                  <a:txBody>
                    <a:bodyPr/>
                    <a:lstStyle/>
                    <a:p>
                      <a:pPr algn="ctr"/>
                      <a:r>
                        <a:rPr lang="en-US" dirty="0"/>
                        <a:t>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vMerge="1">
                  <a:txBody>
                    <a:bodyPr/>
                    <a:lstStyle/>
                    <a:p>
                      <a:endParaRPr lang="en-US" dirty="0"/>
                    </a:p>
                  </a:txBody>
                  <a:tcPr/>
                </a:tc>
                <a:tc>
                  <a:txBody>
                    <a:bodyPr/>
                    <a:lstStyle/>
                    <a:p>
                      <a:pPr algn="ctr"/>
                      <a:r>
                        <a:rPr lang="en-US" dirty="0"/>
                        <a:t>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605691035"/>
                  </a:ext>
                </a:extLst>
              </a:tr>
              <a:tr h="381000">
                <a:tc gridSpan="3">
                  <a:txBody>
                    <a:bodyPr/>
                    <a:lstStyle/>
                    <a:p>
                      <a:r>
                        <a:rPr lang="en-US" b="1" dirty="0"/>
                        <a:t>Drag: 1</a:t>
                      </a:r>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5" name="Table 4">
            <a:extLst>
              <a:ext uri="{FF2B5EF4-FFF2-40B4-BE49-F238E27FC236}">
                <a16:creationId xmlns:a16="http://schemas.microsoft.com/office/drawing/2014/main" id="{546205AE-7636-4B24-8191-C0E4A6ABD472}"/>
              </a:ext>
            </a:extLst>
          </p:cNvPr>
          <p:cNvGraphicFramePr>
            <a:graphicFrameLocks noGrp="1"/>
          </p:cNvGraphicFramePr>
          <p:nvPr>
            <p:extLst/>
          </p:nvPr>
        </p:nvGraphicFramePr>
        <p:xfrm>
          <a:off x="8686800" y="22098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4</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rowSpan="2">
                  <a:txBody>
                    <a:bodyPr/>
                    <a:lstStyle/>
                    <a:p>
                      <a:pPr algn="ctr"/>
                      <a:r>
                        <a:rPr lang="en-US" dirty="0"/>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a:t>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592117481"/>
                  </a:ext>
                </a:extLst>
              </a:tr>
              <a:tr h="381000">
                <a:tc>
                  <a:txBody>
                    <a:bodyPr/>
                    <a:lstStyle/>
                    <a:p>
                      <a:pPr algn="ctr"/>
                      <a:r>
                        <a:rPr lang="en-US" dirty="0"/>
                        <a:t>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vMerge="1">
                  <a:txBody>
                    <a:bodyPr/>
                    <a:lstStyle/>
                    <a:p>
                      <a:endParaRPr lang="en-US" dirty="0"/>
                    </a:p>
                  </a:txBody>
                  <a:tcPr/>
                </a:tc>
                <a:tc>
                  <a:txBody>
                    <a:bodyPr/>
                    <a:lstStyle/>
                    <a:p>
                      <a:pPr algn="ctr"/>
                      <a:r>
                        <a:rPr lang="en-US" dirty="0"/>
                        <a:t>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605691035"/>
                  </a:ext>
                </a:extLst>
              </a:tr>
              <a:tr h="381000">
                <a:tc gridSpan="3">
                  <a:txBody>
                    <a:bodyPr/>
                    <a:lstStyle/>
                    <a:p>
                      <a:r>
                        <a:rPr lang="en-US" b="1" dirty="0"/>
                        <a:t>Drag: 4</a:t>
                      </a:r>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6" name="Table 5">
            <a:extLst>
              <a:ext uri="{FF2B5EF4-FFF2-40B4-BE49-F238E27FC236}">
                <a16:creationId xmlns:a16="http://schemas.microsoft.com/office/drawing/2014/main" id="{B308D3F0-5023-4043-B0BA-1BB4730E26E4}"/>
              </a:ext>
            </a:extLst>
          </p:cNvPr>
          <p:cNvGraphicFramePr>
            <a:graphicFrameLocks noGrp="1"/>
          </p:cNvGraphicFramePr>
          <p:nvPr/>
        </p:nvGraphicFramePr>
        <p:xfrm>
          <a:off x="8686800" y="38862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2</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r>
                        <a:rPr lang="en-US" dirty="0"/>
                        <a:t>21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r>
                        <a:rPr lang="en-US" dirty="0"/>
                        <a:t>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r>
                        <a:rPr lang="en-US" b="1" dirty="0"/>
                        <a:t>4</a:t>
                      </a:r>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7" name="Table 6">
            <a:extLst>
              <a:ext uri="{FF2B5EF4-FFF2-40B4-BE49-F238E27FC236}">
                <a16:creationId xmlns:a16="http://schemas.microsoft.com/office/drawing/2014/main" id="{C0733467-E8A9-4457-A4A6-B59F6CD472FD}"/>
              </a:ext>
            </a:extLst>
          </p:cNvPr>
          <p:cNvGraphicFramePr>
            <a:graphicFrameLocks noGrp="1"/>
          </p:cNvGraphicFramePr>
          <p:nvPr/>
        </p:nvGraphicFramePr>
        <p:xfrm>
          <a:off x="6629400" y="762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3</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r>
                        <a:rPr lang="en-US" dirty="0"/>
                        <a:t>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r>
                        <a:rPr lang="en-US" dirty="0"/>
                        <a:t>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r>
                        <a:rPr lang="en-US" b="1" dirty="0"/>
                        <a:t>5</a:t>
                      </a:r>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8" name="Table 7">
            <a:extLst>
              <a:ext uri="{FF2B5EF4-FFF2-40B4-BE49-F238E27FC236}">
                <a16:creationId xmlns:a16="http://schemas.microsoft.com/office/drawing/2014/main" id="{ED4EF69E-8F7C-4B9C-8F08-0190BB57C3BE}"/>
              </a:ext>
            </a:extLst>
          </p:cNvPr>
          <p:cNvGraphicFramePr>
            <a:graphicFrameLocks noGrp="1"/>
          </p:cNvGraphicFramePr>
          <p:nvPr>
            <p:extLst/>
          </p:nvPr>
        </p:nvGraphicFramePr>
        <p:xfrm>
          <a:off x="6629400" y="22098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4</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rowSpan="2">
                  <a:txBody>
                    <a:bodyPr/>
                    <a:lstStyle/>
                    <a:p>
                      <a:pPr algn="ctr"/>
                      <a:r>
                        <a:rPr lang="en-US" dirty="0"/>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a:t>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592117481"/>
                  </a:ext>
                </a:extLst>
              </a:tr>
              <a:tr h="381000">
                <a:tc>
                  <a:txBody>
                    <a:bodyPr/>
                    <a:lstStyle/>
                    <a:p>
                      <a:pPr algn="ctr"/>
                      <a:r>
                        <a:rPr lang="en-US" dirty="0"/>
                        <a:t>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vMerge="1">
                  <a:txBody>
                    <a:bodyPr/>
                    <a:lstStyle/>
                    <a:p>
                      <a:endParaRPr lang="en-US" dirty="0"/>
                    </a:p>
                  </a:txBody>
                  <a:tcPr/>
                </a:tc>
                <a:tc>
                  <a:txBody>
                    <a:bodyPr/>
                    <a:lstStyle/>
                    <a:p>
                      <a:pPr algn="ctr"/>
                      <a:r>
                        <a:rPr lang="en-US" dirty="0"/>
                        <a:t>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605691035"/>
                  </a:ext>
                </a:extLst>
              </a:tr>
              <a:tr h="381000">
                <a:tc gridSpan="3">
                  <a:txBody>
                    <a:bodyPr/>
                    <a:lstStyle/>
                    <a:p>
                      <a:r>
                        <a:rPr lang="en-US" b="1" dirty="0"/>
                        <a:t>Drag: 4</a:t>
                      </a:r>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9" name="Table 8">
            <a:extLst>
              <a:ext uri="{FF2B5EF4-FFF2-40B4-BE49-F238E27FC236}">
                <a16:creationId xmlns:a16="http://schemas.microsoft.com/office/drawing/2014/main" id="{B98E1455-C25D-4628-BEC5-55067A7B8927}"/>
              </a:ext>
            </a:extLst>
          </p:cNvPr>
          <p:cNvGraphicFramePr>
            <a:graphicFrameLocks noGrp="1"/>
          </p:cNvGraphicFramePr>
          <p:nvPr/>
        </p:nvGraphicFramePr>
        <p:xfrm>
          <a:off x="6629400" y="48006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1</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r>
                        <a:rPr lang="en-US" dirty="0"/>
                        <a:t>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r>
                        <a:rPr lang="en-US" dirty="0"/>
                        <a:t>21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r>
                        <a:rPr lang="en-US" b="1" dirty="0"/>
                        <a:t>4</a:t>
                      </a:r>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0" name="Table 9">
            <a:extLst>
              <a:ext uri="{FF2B5EF4-FFF2-40B4-BE49-F238E27FC236}">
                <a16:creationId xmlns:a16="http://schemas.microsoft.com/office/drawing/2014/main" id="{602C267C-83EF-4DE7-86B4-8830941E89E2}"/>
              </a:ext>
            </a:extLst>
          </p:cNvPr>
          <p:cNvGraphicFramePr>
            <a:graphicFrameLocks noGrp="1"/>
          </p:cNvGraphicFramePr>
          <p:nvPr>
            <p:extLst/>
          </p:nvPr>
        </p:nvGraphicFramePr>
        <p:xfrm>
          <a:off x="4419600" y="8382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4</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rowSpan="2">
                  <a:txBody>
                    <a:bodyPr/>
                    <a:lstStyle/>
                    <a:p>
                      <a:pPr algn="ctr"/>
                      <a:r>
                        <a:rPr lang="en-US" dirty="0"/>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a:t>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592117481"/>
                  </a:ext>
                </a:extLst>
              </a:tr>
              <a:tr h="381000">
                <a:tc>
                  <a:txBody>
                    <a:bodyPr/>
                    <a:lstStyle/>
                    <a:p>
                      <a:pPr algn="ctr"/>
                      <a:r>
                        <a:rPr lang="en-US" dirty="0"/>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vMerge="1">
                  <a:txBody>
                    <a:bodyPr/>
                    <a:lstStyle/>
                    <a:p>
                      <a:endParaRPr lang="en-US" dirty="0"/>
                    </a:p>
                  </a:txBody>
                  <a:tcPr/>
                </a:tc>
                <a:tc>
                  <a:txBody>
                    <a:bodyPr/>
                    <a:lstStyle/>
                    <a:p>
                      <a:pPr algn="ctr"/>
                      <a:r>
                        <a:rPr lang="en-US" dirty="0"/>
                        <a:t>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605691035"/>
                  </a:ext>
                </a:extLst>
              </a:tr>
              <a:tr h="381000">
                <a:tc gridSpan="3">
                  <a:txBody>
                    <a:bodyPr/>
                    <a:lstStyle/>
                    <a:p>
                      <a:r>
                        <a:rPr lang="en-US" b="1" dirty="0"/>
                        <a:t>Drag: 4</a:t>
                      </a:r>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2" name="Table 11">
            <a:extLst>
              <a:ext uri="{FF2B5EF4-FFF2-40B4-BE49-F238E27FC236}">
                <a16:creationId xmlns:a16="http://schemas.microsoft.com/office/drawing/2014/main" id="{8B5A8C74-A9C2-4FCA-9FD5-55E8E02AD9DE}"/>
              </a:ext>
            </a:extLst>
          </p:cNvPr>
          <p:cNvGraphicFramePr>
            <a:graphicFrameLocks noGrp="1"/>
          </p:cNvGraphicFramePr>
          <p:nvPr/>
        </p:nvGraphicFramePr>
        <p:xfrm>
          <a:off x="4419600" y="38862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2</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r>
                        <a:rPr lang="en-US" dirty="0"/>
                        <a:t>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r>
                        <a:rPr lang="en-US" dirty="0"/>
                        <a:t>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r>
                        <a:rPr lang="en-US" b="1" dirty="0"/>
                        <a:t>6</a:t>
                      </a:r>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3" name="Table 12">
            <a:extLst>
              <a:ext uri="{FF2B5EF4-FFF2-40B4-BE49-F238E27FC236}">
                <a16:creationId xmlns:a16="http://schemas.microsoft.com/office/drawing/2014/main" id="{069860A1-DE5F-4DE9-9AB8-8F72DE11B0A9}"/>
              </a:ext>
            </a:extLst>
          </p:cNvPr>
          <p:cNvGraphicFramePr>
            <a:graphicFrameLocks noGrp="1"/>
          </p:cNvGraphicFramePr>
          <p:nvPr/>
        </p:nvGraphicFramePr>
        <p:xfrm>
          <a:off x="4419600" y="53340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4</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r>
                        <a:rPr lang="en-US" dirty="0"/>
                        <a:t>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r>
                        <a:rPr lang="en-US" dirty="0"/>
                        <a:t>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r>
                        <a:rPr lang="en-US" b="1" dirty="0"/>
                        <a:t>4</a:t>
                      </a:r>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4" name="Table 13">
            <a:extLst>
              <a:ext uri="{FF2B5EF4-FFF2-40B4-BE49-F238E27FC236}">
                <a16:creationId xmlns:a16="http://schemas.microsoft.com/office/drawing/2014/main" id="{3F4AA737-E2C4-40E4-A389-7004DC92D594}"/>
              </a:ext>
            </a:extLst>
          </p:cNvPr>
          <p:cNvGraphicFramePr>
            <a:graphicFrameLocks noGrp="1"/>
          </p:cNvGraphicFramePr>
          <p:nvPr>
            <p:extLst/>
          </p:nvPr>
        </p:nvGraphicFramePr>
        <p:xfrm>
          <a:off x="2286000" y="762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5</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rowSpan="2">
                  <a:txBody>
                    <a:bodyPr/>
                    <a:lstStyle/>
                    <a:p>
                      <a:pPr algn="ctr"/>
                      <a:r>
                        <a:rPr lang="en-US" dirty="0"/>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592117481"/>
                  </a:ext>
                </a:extLst>
              </a:tr>
              <a:tr h="381000">
                <a:tc>
                  <a:txBody>
                    <a:bodyPr/>
                    <a:lstStyle/>
                    <a:p>
                      <a:pPr algn="ctr"/>
                      <a:r>
                        <a:rPr lang="en-US"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vMerge="1">
                  <a:txBody>
                    <a:bodyPr/>
                    <a:lstStyle/>
                    <a:p>
                      <a:endParaRPr lang="en-US" dirty="0"/>
                    </a:p>
                  </a:txBody>
                  <a:tcPr/>
                </a:tc>
                <a:tc>
                  <a:txBody>
                    <a:bodyPr/>
                    <a:lstStyle/>
                    <a:p>
                      <a:pPr algn="ctr"/>
                      <a:r>
                        <a:rPr lang="en-US" dirty="0"/>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605691035"/>
                  </a:ext>
                </a:extLst>
              </a:tr>
              <a:tr h="381000">
                <a:tc gridSpan="3">
                  <a:txBody>
                    <a:bodyPr/>
                    <a:lstStyle/>
                    <a:p>
                      <a:r>
                        <a:rPr lang="en-US" b="1" dirty="0"/>
                        <a:t>Drag: 3</a:t>
                      </a:r>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5" name="Table 14">
            <a:extLst>
              <a:ext uri="{FF2B5EF4-FFF2-40B4-BE49-F238E27FC236}">
                <a16:creationId xmlns:a16="http://schemas.microsoft.com/office/drawing/2014/main" id="{D9E984B3-5FE9-44B2-83E6-C70DD8DD6868}"/>
              </a:ext>
            </a:extLst>
          </p:cNvPr>
          <p:cNvGraphicFramePr>
            <a:graphicFrameLocks noGrp="1"/>
          </p:cNvGraphicFramePr>
          <p:nvPr/>
        </p:nvGraphicFramePr>
        <p:xfrm>
          <a:off x="2286000" y="29718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2</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r>
                        <a:rPr lang="en-US" dirty="0"/>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r>
                        <a:rPr lang="en-US" dirty="0"/>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r>
                        <a:rPr lang="en-US" b="1" dirty="0"/>
                        <a:t>3</a:t>
                      </a:r>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6" name="Table 15">
            <a:extLst>
              <a:ext uri="{FF2B5EF4-FFF2-40B4-BE49-F238E27FC236}">
                <a16:creationId xmlns:a16="http://schemas.microsoft.com/office/drawing/2014/main" id="{0896CD9A-5421-40A0-91C2-2145B6F64419}"/>
              </a:ext>
            </a:extLst>
          </p:cNvPr>
          <p:cNvGraphicFramePr>
            <a:graphicFrameLocks noGrp="1"/>
          </p:cNvGraphicFramePr>
          <p:nvPr/>
        </p:nvGraphicFramePr>
        <p:xfrm>
          <a:off x="2286000" y="48006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6</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en-US" dirty="0"/>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117481"/>
                  </a:ext>
                </a:extLst>
              </a:tr>
              <a:tr h="381000">
                <a:tc>
                  <a:txBody>
                    <a:bodyPr/>
                    <a:lstStyle/>
                    <a:p>
                      <a:pPr algn="ctr"/>
                      <a:r>
                        <a:rPr lang="en-US" dirty="0"/>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tc>
                <a:tc>
                  <a:txBody>
                    <a:bodyPr/>
                    <a:lstStyle/>
                    <a:p>
                      <a:pPr algn="ctr"/>
                      <a:r>
                        <a:rPr lang="en-US" dirty="0"/>
                        <a:t>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691035"/>
                  </a:ext>
                </a:extLst>
              </a:tr>
              <a:tr h="381000">
                <a:tc gridSpan="3">
                  <a:txBody>
                    <a:bodyPr/>
                    <a:lstStyle/>
                    <a:p>
                      <a:r>
                        <a:rPr lang="en-US" b="1" dirty="0"/>
                        <a:t>2</a:t>
                      </a:r>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graphicFrame>
        <p:nvGraphicFramePr>
          <p:cNvPr id="17" name="Table 16">
            <a:extLst>
              <a:ext uri="{FF2B5EF4-FFF2-40B4-BE49-F238E27FC236}">
                <a16:creationId xmlns:a16="http://schemas.microsoft.com/office/drawing/2014/main" id="{00226282-8748-447B-802E-B234227BB6DE}"/>
              </a:ext>
            </a:extLst>
          </p:cNvPr>
          <p:cNvGraphicFramePr>
            <a:graphicFrameLocks noGrp="1"/>
          </p:cNvGraphicFramePr>
          <p:nvPr>
            <p:extLst/>
          </p:nvPr>
        </p:nvGraphicFramePr>
        <p:xfrm>
          <a:off x="152400" y="2971800"/>
          <a:ext cx="1371600" cy="1524000"/>
        </p:xfrm>
        <a:graphic>
          <a:graphicData uri="http://schemas.openxmlformats.org/drawingml/2006/table">
            <a:tbl>
              <a:tblPr>
                <a:tableStyleId>{5C22544A-7EE6-4342-B048-85BDC9FD1C3A}</a:tableStyleId>
              </a:tblPr>
              <a:tblGrid>
                <a:gridCol w="457200">
                  <a:extLst>
                    <a:ext uri="{9D8B030D-6E8A-4147-A177-3AD203B41FA5}">
                      <a16:colId xmlns:a16="http://schemas.microsoft.com/office/drawing/2014/main" val="1146530637"/>
                    </a:ext>
                  </a:extLst>
                </a:gridCol>
                <a:gridCol w="457200">
                  <a:extLst>
                    <a:ext uri="{9D8B030D-6E8A-4147-A177-3AD203B41FA5}">
                      <a16:colId xmlns:a16="http://schemas.microsoft.com/office/drawing/2014/main" val="4238631259"/>
                    </a:ext>
                  </a:extLst>
                </a:gridCol>
                <a:gridCol w="457200">
                  <a:extLst>
                    <a:ext uri="{9D8B030D-6E8A-4147-A177-3AD203B41FA5}">
                      <a16:colId xmlns:a16="http://schemas.microsoft.com/office/drawing/2014/main" val="2833130331"/>
                    </a:ext>
                  </a:extLst>
                </a:gridCol>
              </a:tblGrid>
              <a:tr h="381000">
                <a:tc gridSpan="3">
                  <a:txBody>
                    <a:bodyPr/>
                    <a:lstStyle/>
                    <a:p>
                      <a:pPr algn="ctr"/>
                      <a:r>
                        <a:rPr lang="en-US" b="1" i="1" dirty="0"/>
                        <a:t>6</a:t>
                      </a:r>
                    </a:p>
                  </a:txBody>
                  <a:tcPr anchor="b">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73035185"/>
                  </a:ext>
                </a:extLst>
              </a:tr>
              <a:tr h="381000">
                <a:tc>
                  <a:txBody>
                    <a:bodyPr/>
                    <a:lstStyle/>
                    <a:p>
                      <a:pPr algn="ctr"/>
                      <a:r>
                        <a:rPr lang="en-US" dirty="0"/>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rowSpan="2">
                  <a:txBody>
                    <a:bodyPr/>
                    <a:lstStyle/>
                    <a:p>
                      <a:pPr algn="ctr"/>
                      <a:r>
                        <a:rPr lang="en-US" dirty="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592117481"/>
                  </a:ext>
                </a:extLst>
              </a:tr>
              <a:tr h="381000">
                <a:tc>
                  <a:txBody>
                    <a:bodyPr/>
                    <a:lstStyle/>
                    <a:p>
                      <a:pPr algn="ctr"/>
                      <a:r>
                        <a:rPr lang="en-US" dirty="0"/>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vMerge="1">
                  <a:txBody>
                    <a:bodyPr/>
                    <a:lstStyle/>
                    <a:p>
                      <a:endParaRPr lang="en-US" dirty="0"/>
                    </a:p>
                  </a:txBody>
                  <a:tcPr/>
                </a:tc>
                <a:tc>
                  <a:txBody>
                    <a:bodyPr/>
                    <a:lstStyle/>
                    <a:p>
                      <a:pPr algn="ctr"/>
                      <a:r>
                        <a:rPr lang="en-US"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605691035"/>
                  </a:ext>
                </a:extLst>
              </a:tr>
              <a:tr h="381000">
                <a:tc gridSpan="3">
                  <a:txBody>
                    <a:bodyPr/>
                    <a:lstStyle/>
                    <a:p>
                      <a:r>
                        <a:rPr lang="en-US" b="1" dirty="0"/>
                        <a:t>Drag: 6</a:t>
                      </a:r>
                    </a:p>
                  </a:txBody>
                  <a:tcPr>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2327544745"/>
                  </a:ext>
                </a:extLst>
              </a:tr>
            </a:tbl>
          </a:graphicData>
        </a:graphic>
      </p:graphicFrame>
      <p:cxnSp>
        <p:nvCxnSpPr>
          <p:cNvPr id="21" name="Straight Arrow Connector 20">
            <a:extLst>
              <a:ext uri="{FF2B5EF4-FFF2-40B4-BE49-F238E27FC236}">
                <a16:creationId xmlns:a16="http://schemas.microsoft.com/office/drawing/2014/main" id="{54ED8237-BFF5-4B47-AC7E-39B048C4DB69}"/>
              </a:ext>
            </a:extLst>
          </p:cNvPr>
          <p:cNvCxnSpPr>
            <a:cxnSpLocks/>
            <a:stCxn id="17" idx="3"/>
            <a:endCxn id="14" idx="1"/>
          </p:cNvCxnSpPr>
          <p:nvPr/>
        </p:nvCxnSpPr>
        <p:spPr>
          <a:xfrm flipV="1">
            <a:off x="1524000" y="838200"/>
            <a:ext cx="762000" cy="28956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E8CB5CA6-7A18-4A3F-B372-C32BF75BD1BD}"/>
              </a:ext>
            </a:extLst>
          </p:cNvPr>
          <p:cNvCxnSpPr>
            <a:cxnSpLocks/>
            <a:stCxn id="17" idx="3"/>
            <a:endCxn id="16" idx="1"/>
          </p:cNvCxnSpPr>
          <p:nvPr/>
        </p:nvCxnSpPr>
        <p:spPr>
          <a:xfrm>
            <a:off x="1524000" y="3733800"/>
            <a:ext cx="762000" cy="18288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5E0755FF-6E4E-4D53-B2E2-4854E4380AB9}"/>
              </a:ext>
            </a:extLst>
          </p:cNvPr>
          <p:cNvCxnSpPr>
            <a:cxnSpLocks/>
            <a:stCxn id="17" idx="3"/>
            <a:endCxn id="15" idx="1"/>
          </p:cNvCxnSpPr>
          <p:nvPr/>
        </p:nvCxnSpPr>
        <p:spPr>
          <a:xfrm>
            <a:off x="1524000" y="3733800"/>
            <a:ext cx="762000" cy="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80FDF778-08C4-41AF-B339-C8CD20134CD7}"/>
              </a:ext>
            </a:extLst>
          </p:cNvPr>
          <p:cNvCxnSpPr>
            <a:cxnSpLocks/>
            <a:stCxn id="14" idx="3"/>
            <a:endCxn id="7" idx="1"/>
          </p:cNvCxnSpPr>
          <p:nvPr/>
        </p:nvCxnSpPr>
        <p:spPr>
          <a:xfrm>
            <a:off x="3657600" y="838200"/>
            <a:ext cx="2971800" cy="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2CAA2629-AAB9-40E3-A502-4D8D2FA0F3C8}"/>
              </a:ext>
            </a:extLst>
          </p:cNvPr>
          <p:cNvCxnSpPr>
            <a:cxnSpLocks/>
            <a:stCxn id="14" idx="3"/>
            <a:endCxn id="10" idx="1"/>
          </p:cNvCxnSpPr>
          <p:nvPr/>
        </p:nvCxnSpPr>
        <p:spPr>
          <a:xfrm>
            <a:off x="3657600" y="838200"/>
            <a:ext cx="762000" cy="7620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9D2F8144-65CC-4F9E-9DB9-9B0D17C88CC5}"/>
              </a:ext>
            </a:extLst>
          </p:cNvPr>
          <p:cNvCxnSpPr>
            <a:cxnSpLocks/>
            <a:stCxn id="15" idx="3"/>
            <a:endCxn id="10" idx="1"/>
          </p:cNvCxnSpPr>
          <p:nvPr/>
        </p:nvCxnSpPr>
        <p:spPr>
          <a:xfrm flipV="1">
            <a:off x="3657600" y="1600200"/>
            <a:ext cx="762000" cy="21336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7A84BE3D-6009-485A-B6B0-CE5652064842}"/>
              </a:ext>
            </a:extLst>
          </p:cNvPr>
          <p:cNvCxnSpPr>
            <a:cxnSpLocks/>
            <a:stCxn id="16" idx="3"/>
            <a:endCxn id="11" idx="1"/>
          </p:cNvCxnSpPr>
          <p:nvPr/>
        </p:nvCxnSpPr>
        <p:spPr>
          <a:xfrm flipV="1">
            <a:off x="3657600" y="2971800"/>
            <a:ext cx="762000" cy="25908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EF4282AB-6AFE-4C98-944C-41839E09AE76}"/>
              </a:ext>
            </a:extLst>
          </p:cNvPr>
          <p:cNvCxnSpPr>
            <a:cxnSpLocks/>
            <a:stCxn id="16" idx="3"/>
            <a:endCxn id="12" idx="1"/>
          </p:cNvCxnSpPr>
          <p:nvPr/>
        </p:nvCxnSpPr>
        <p:spPr>
          <a:xfrm flipV="1">
            <a:off x="3657600" y="4648200"/>
            <a:ext cx="762000" cy="9144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DE498CEE-CEE0-4FF8-A85C-7C42C43A5659}"/>
              </a:ext>
            </a:extLst>
          </p:cNvPr>
          <p:cNvCxnSpPr>
            <a:cxnSpLocks/>
            <a:stCxn id="16" idx="3"/>
            <a:endCxn id="13" idx="1"/>
          </p:cNvCxnSpPr>
          <p:nvPr/>
        </p:nvCxnSpPr>
        <p:spPr>
          <a:xfrm>
            <a:off x="3657600" y="5562600"/>
            <a:ext cx="762000" cy="5334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7CE325E1-E22F-4A1D-8ABC-F55822B18C4A}"/>
              </a:ext>
            </a:extLst>
          </p:cNvPr>
          <p:cNvCxnSpPr>
            <a:cxnSpLocks/>
            <a:stCxn id="12" idx="3"/>
            <a:endCxn id="9" idx="1"/>
          </p:cNvCxnSpPr>
          <p:nvPr/>
        </p:nvCxnSpPr>
        <p:spPr>
          <a:xfrm>
            <a:off x="5791200" y="4648200"/>
            <a:ext cx="838200" cy="9144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1E65A215-F821-41D4-BD37-98B9D0733E29}"/>
              </a:ext>
            </a:extLst>
          </p:cNvPr>
          <p:cNvCxnSpPr>
            <a:cxnSpLocks/>
            <a:stCxn id="13" idx="3"/>
            <a:endCxn id="9" idx="1"/>
          </p:cNvCxnSpPr>
          <p:nvPr/>
        </p:nvCxnSpPr>
        <p:spPr>
          <a:xfrm flipV="1">
            <a:off x="5791200" y="5562600"/>
            <a:ext cx="838200" cy="5334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0B2EFA16-7F8D-47A7-BF17-9220ACC77CE9}"/>
              </a:ext>
            </a:extLst>
          </p:cNvPr>
          <p:cNvCxnSpPr>
            <a:cxnSpLocks/>
            <a:stCxn id="11" idx="3"/>
            <a:endCxn id="6" idx="1"/>
          </p:cNvCxnSpPr>
          <p:nvPr/>
        </p:nvCxnSpPr>
        <p:spPr>
          <a:xfrm>
            <a:off x="5791200" y="2971800"/>
            <a:ext cx="2895600" cy="16764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2F61F1A0-34E0-4174-8A5F-54CCF6449AFD}"/>
              </a:ext>
            </a:extLst>
          </p:cNvPr>
          <p:cNvCxnSpPr>
            <a:cxnSpLocks/>
            <a:stCxn id="11" idx="3"/>
            <a:endCxn id="8" idx="1"/>
          </p:cNvCxnSpPr>
          <p:nvPr/>
        </p:nvCxnSpPr>
        <p:spPr>
          <a:xfrm>
            <a:off x="5791200" y="2971800"/>
            <a:ext cx="838200" cy="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D56231FF-2424-4150-9095-2D8D6EE5D014}"/>
              </a:ext>
            </a:extLst>
          </p:cNvPr>
          <p:cNvCxnSpPr>
            <a:cxnSpLocks/>
            <a:stCxn id="7" idx="3"/>
            <a:endCxn id="5" idx="1"/>
          </p:cNvCxnSpPr>
          <p:nvPr/>
        </p:nvCxnSpPr>
        <p:spPr>
          <a:xfrm>
            <a:off x="8001000" y="838200"/>
            <a:ext cx="685800" cy="21336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F8736ADE-0069-4E0E-A9B4-807BFD330121}"/>
              </a:ext>
            </a:extLst>
          </p:cNvPr>
          <p:cNvCxnSpPr>
            <a:cxnSpLocks/>
            <a:stCxn id="5" idx="3"/>
            <a:endCxn id="4" idx="1"/>
          </p:cNvCxnSpPr>
          <p:nvPr/>
        </p:nvCxnSpPr>
        <p:spPr>
          <a:xfrm>
            <a:off x="10058400" y="2971800"/>
            <a:ext cx="609600" cy="9906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13F13853-8868-4DDB-BEC5-032557798461}"/>
              </a:ext>
            </a:extLst>
          </p:cNvPr>
          <p:cNvCxnSpPr>
            <a:cxnSpLocks/>
            <a:stCxn id="6" idx="3"/>
            <a:endCxn id="4" idx="1"/>
          </p:cNvCxnSpPr>
          <p:nvPr/>
        </p:nvCxnSpPr>
        <p:spPr>
          <a:xfrm flipV="1">
            <a:off x="10058400" y="3962400"/>
            <a:ext cx="609600" cy="6858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6D4D18C0-3E7E-4569-8932-2FD63A62171D}"/>
              </a:ext>
            </a:extLst>
          </p:cNvPr>
          <p:cNvCxnSpPr>
            <a:cxnSpLocks/>
            <a:stCxn id="9" idx="3"/>
            <a:endCxn id="6" idx="1"/>
          </p:cNvCxnSpPr>
          <p:nvPr/>
        </p:nvCxnSpPr>
        <p:spPr>
          <a:xfrm flipV="1">
            <a:off x="8001000" y="4648200"/>
            <a:ext cx="685800" cy="9144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EF0D12CC-145C-492B-8DCE-3B9465E8E728}"/>
              </a:ext>
            </a:extLst>
          </p:cNvPr>
          <p:cNvCxnSpPr>
            <a:cxnSpLocks/>
            <a:stCxn id="8" idx="3"/>
            <a:endCxn id="5" idx="1"/>
          </p:cNvCxnSpPr>
          <p:nvPr/>
        </p:nvCxnSpPr>
        <p:spPr>
          <a:xfrm>
            <a:off x="8001000" y="2971800"/>
            <a:ext cx="685800" cy="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4BF41445-E8C7-4F83-BBF3-F5BF9322AAE4}"/>
              </a:ext>
            </a:extLst>
          </p:cNvPr>
          <p:cNvCxnSpPr>
            <a:cxnSpLocks/>
            <a:stCxn id="10" idx="3"/>
            <a:endCxn id="8" idx="1"/>
          </p:cNvCxnSpPr>
          <p:nvPr/>
        </p:nvCxnSpPr>
        <p:spPr>
          <a:xfrm>
            <a:off x="5791200" y="1600200"/>
            <a:ext cx="838200" cy="1371600"/>
          </a:xfrm>
          <a:prstGeom prst="straightConnector1">
            <a:avLst/>
          </a:prstGeom>
          <a:ln w="12700">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56841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23EC4-CF73-4617-A5BB-304CFA8CCFF4}"/>
              </a:ext>
            </a:extLst>
          </p:cNvPr>
          <p:cNvSpPr>
            <a:spLocks noGrp="1"/>
          </p:cNvSpPr>
          <p:nvPr>
            <p:ph type="title"/>
          </p:nvPr>
        </p:nvSpPr>
        <p:spPr/>
        <p:txBody>
          <a:bodyPr/>
          <a:lstStyle/>
          <a:p>
            <a:r>
              <a:rPr lang="en-US" dirty="0"/>
              <a:t>Quiz</a:t>
            </a:r>
          </a:p>
        </p:txBody>
      </p:sp>
      <p:sp>
        <p:nvSpPr>
          <p:cNvPr id="3" name="Text Placeholder 2">
            <a:extLst>
              <a:ext uri="{FF2B5EF4-FFF2-40B4-BE49-F238E27FC236}">
                <a16:creationId xmlns:a16="http://schemas.microsoft.com/office/drawing/2014/main" id="{BED97486-83FA-4C87-97F7-40C32EC02AA8}"/>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028309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Upcoming</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8DD21-B69A-4C4E-BD33-192706D17BFF}"/>
              </a:ext>
            </a:extLst>
          </p:cNvPr>
          <p:cNvSpPr>
            <a:spLocks noGrp="1"/>
          </p:cNvSpPr>
          <p:nvPr>
            <p:ph type="title"/>
          </p:nvPr>
        </p:nvSpPr>
        <p:spPr/>
        <p:txBody>
          <a:bodyPr/>
          <a:lstStyle/>
          <a:p>
            <a:r>
              <a:rPr lang="en-US" dirty="0"/>
              <a:t>Project 4</a:t>
            </a:r>
          </a:p>
        </p:txBody>
      </p:sp>
      <p:sp>
        <p:nvSpPr>
          <p:cNvPr id="3" name="Text Placeholder 2">
            <a:extLst>
              <a:ext uri="{FF2B5EF4-FFF2-40B4-BE49-F238E27FC236}">
                <a16:creationId xmlns:a16="http://schemas.microsoft.com/office/drawing/2014/main" id="{6EC57297-614D-485A-912E-2586209092A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2312892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time…</a:t>
            </a:r>
          </a:p>
        </p:txBody>
      </p:sp>
      <p:sp>
        <p:nvSpPr>
          <p:cNvPr id="3" name="Content Placeholder 2"/>
          <p:cNvSpPr>
            <a:spLocks noGrp="1"/>
          </p:cNvSpPr>
          <p:nvPr>
            <p:ph idx="1"/>
          </p:nvPr>
        </p:nvSpPr>
        <p:spPr/>
        <p:txBody>
          <a:bodyPr>
            <a:normAutofit/>
          </a:bodyPr>
          <a:lstStyle/>
          <a:p>
            <a:r>
              <a:rPr lang="en-US" dirty="0"/>
              <a:t>Friday is a work day</a:t>
            </a:r>
          </a:p>
          <a:p>
            <a:r>
              <a:rPr lang="en-US" dirty="0"/>
              <a:t>Next Monday:</a:t>
            </a:r>
          </a:p>
          <a:p>
            <a:pPr lvl="1"/>
            <a:r>
              <a:rPr lang="en-US"/>
              <a:t>Execution </a:t>
            </a:r>
            <a:r>
              <a:rPr lang="en-US" dirty="0"/>
              <a:t>and control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Reminders</a:t>
            </a:r>
          </a:p>
        </p:txBody>
      </p:sp>
      <p:sp>
        <p:nvSpPr>
          <p:cNvPr id="5" name="Content Placeholder 4"/>
          <p:cNvSpPr>
            <a:spLocks noGrp="1"/>
          </p:cNvSpPr>
          <p:nvPr>
            <p:ph idx="1"/>
          </p:nvPr>
        </p:nvSpPr>
        <p:spPr>
          <a:xfrm>
            <a:off x="609600" y="1775192"/>
            <a:ext cx="10972800" cy="4625609"/>
          </a:xfrm>
        </p:spPr>
        <p:txBody>
          <a:bodyPr>
            <a:normAutofit/>
          </a:bodyPr>
          <a:lstStyle/>
          <a:p>
            <a:r>
              <a:rPr lang="en-US" b="1" dirty="0"/>
              <a:t>Work on Project 4</a:t>
            </a:r>
          </a:p>
          <a:p>
            <a:r>
              <a:rPr lang="en-US" dirty="0"/>
              <a:t>Read Chapter 15: Execution and Control for Monday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2BE0D-97ED-414D-AC0F-10D681D7A008}"/>
              </a:ext>
            </a:extLst>
          </p:cNvPr>
          <p:cNvSpPr>
            <a:spLocks noGrp="1"/>
          </p:cNvSpPr>
          <p:nvPr>
            <p:ph type="title"/>
          </p:nvPr>
        </p:nvSpPr>
        <p:spPr/>
        <p:txBody>
          <a:bodyPr/>
          <a:lstStyle/>
          <a:p>
            <a:r>
              <a:rPr lang="en-US" dirty="0"/>
              <a:t>Finishing Financial Planning</a:t>
            </a:r>
          </a:p>
        </p:txBody>
      </p:sp>
      <p:sp>
        <p:nvSpPr>
          <p:cNvPr id="3" name="Text Placeholder 2">
            <a:extLst>
              <a:ext uri="{FF2B5EF4-FFF2-40B4-BE49-F238E27FC236}">
                <a16:creationId xmlns:a16="http://schemas.microsoft.com/office/drawing/2014/main" id="{A78C9239-BB0F-41E4-9F8A-B0771B4FAA63}"/>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040031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DA169-C0AE-4CB7-95D4-3FE2B032D637}"/>
              </a:ext>
            </a:extLst>
          </p:cNvPr>
          <p:cNvSpPr>
            <a:spLocks noGrp="1"/>
          </p:cNvSpPr>
          <p:nvPr>
            <p:ph type="title"/>
          </p:nvPr>
        </p:nvSpPr>
        <p:spPr/>
        <p:txBody>
          <a:bodyPr/>
          <a:lstStyle/>
          <a:p>
            <a:r>
              <a:rPr lang="en-US" dirty="0"/>
              <a:t>Internal rate of return</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9EC74FD9-CF22-429A-844C-FC165742CE7C}"/>
                  </a:ext>
                </a:extLst>
              </p:cNvPr>
              <p:cNvSpPr>
                <a:spLocks noGrp="1"/>
              </p:cNvSpPr>
              <p:nvPr>
                <p:ph idx="1"/>
              </p:nvPr>
            </p:nvSpPr>
            <p:spPr>
              <a:xfrm>
                <a:off x="609600" y="1775192"/>
                <a:ext cx="11201400" cy="4927360"/>
              </a:xfrm>
            </p:spPr>
            <p:txBody>
              <a:bodyPr>
                <a:normAutofit fontScale="62500" lnSpcReduction="20000"/>
              </a:bodyPr>
              <a:lstStyle/>
              <a:p>
                <a:r>
                  <a:rPr lang="en-US" dirty="0"/>
                  <a:t>What if you knew how much someone would pay you today and how much you could get paid in the future and needed to compute the rate of return needed to make them match?</a:t>
                </a:r>
              </a:p>
              <a:p>
                <a:pPr lvl="1"/>
                <a:r>
                  <a:rPr lang="en-US" dirty="0"/>
                  <a:t>This helps you look for another way to spend your money with a better interest rate</a:t>
                </a:r>
              </a:p>
              <a:p>
                <a:pPr lvl="1"/>
                <a:r>
                  <a:rPr lang="en-US" dirty="0"/>
                  <a:t>Or it helps you understand the rate of return that a project provides</a:t>
                </a:r>
              </a:p>
              <a:p>
                <a:r>
                  <a:rPr lang="en-US" dirty="0"/>
                  <a:t>It's algebra, solve for </a:t>
                </a:r>
                <a:r>
                  <a:rPr lang="en-US" i="1" dirty="0"/>
                  <a:t>r</a:t>
                </a:r>
                <a:r>
                  <a:rPr lang="en-US" dirty="0"/>
                  <a:t>:</a:t>
                </a:r>
              </a:p>
              <a:p>
                <a:pPr lvl="1"/>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𝐹</m:t>
                        </m:r>
                      </m:e>
                      <m:sub>
                        <m:r>
                          <a:rPr lang="en-US" i="1">
                            <a:latin typeface="Cambria Math" panose="02040503050406030204" pitchFamily="18" charset="0"/>
                          </a:rPr>
                          <m:t>𝑛</m:t>
                        </m:r>
                      </m:sub>
                    </m:sSub>
                    <m:r>
                      <a:rPr lang="en-US" i="1">
                        <a:latin typeface="Cambria Math" panose="02040503050406030204" pitchFamily="18" charset="0"/>
                      </a:rPr>
                      <m:t>=</m:t>
                    </m:r>
                    <m:r>
                      <a:rPr lang="en-US" i="1">
                        <a:latin typeface="Cambria Math" panose="02040503050406030204" pitchFamily="18" charset="0"/>
                      </a:rPr>
                      <m:t>𝑃</m:t>
                    </m:r>
                    <m:r>
                      <a:rPr lang="en-US" i="1">
                        <a:latin typeface="Cambria Math" panose="02040503050406030204" pitchFamily="18" charset="0"/>
                      </a:rPr>
                      <m:t>⋅</m:t>
                    </m:r>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panose="02040503050406030204" pitchFamily="18" charset="0"/>
                              </a:rPr>
                              <m:t>1+</m:t>
                            </m:r>
                            <m:r>
                              <a:rPr lang="en-US" i="1">
                                <a:latin typeface="Cambria Math" panose="02040503050406030204" pitchFamily="18" charset="0"/>
                              </a:rPr>
                              <m:t>𝑟</m:t>
                            </m:r>
                          </m:e>
                        </m:d>
                      </m:e>
                      <m:sup>
                        <m:r>
                          <a:rPr lang="en-US" i="1">
                            <a:latin typeface="Cambria Math" panose="02040503050406030204" pitchFamily="18" charset="0"/>
                          </a:rPr>
                          <m:t>𝑛</m:t>
                        </m:r>
                      </m:sup>
                    </m:sSup>
                  </m:oMath>
                </a14:m>
                <a:endParaRPr lang="en-US" dirty="0"/>
              </a:p>
              <a:p>
                <a:pPr lvl="1"/>
                <a14:m>
                  <m:oMath xmlns:m="http://schemas.openxmlformats.org/officeDocument/2006/math">
                    <m:f>
                      <m:fPr>
                        <m:ctrlPr>
                          <a:rPr lang="en-US" i="1" smtClean="0">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𝐹</m:t>
                            </m:r>
                          </m:e>
                          <m:sub>
                            <m:r>
                              <a:rPr lang="en-US" i="1">
                                <a:latin typeface="Cambria Math" panose="02040503050406030204" pitchFamily="18" charset="0"/>
                              </a:rPr>
                              <m:t>𝑛</m:t>
                            </m:r>
                          </m:sub>
                        </m:sSub>
                      </m:num>
                      <m:den>
                        <m:r>
                          <a:rPr lang="en-US" b="0" i="1" smtClean="0">
                            <a:latin typeface="Cambria Math" panose="02040503050406030204" pitchFamily="18" charset="0"/>
                          </a:rPr>
                          <m:t>𝑃</m:t>
                        </m:r>
                      </m:den>
                    </m:f>
                    <m:r>
                      <a:rPr lang="en-US" i="1">
                        <a:latin typeface="Cambria Math" panose="02040503050406030204" pitchFamily="18" charset="0"/>
                      </a:rPr>
                      <m:t>=</m:t>
                    </m:r>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panose="02040503050406030204" pitchFamily="18" charset="0"/>
                              </a:rPr>
                              <m:t>1+</m:t>
                            </m:r>
                            <m:r>
                              <a:rPr lang="en-US" i="1">
                                <a:latin typeface="Cambria Math" panose="02040503050406030204" pitchFamily="18" charset="0"/>
                              </a:rPr>
                              <m:t>𝑟</m:t>
                            </m:r>
                          </m:e>
                        </m:d>
                      </m:e>
                      <m:sup>
                        <m:r>
                          <a:rPr lang="en-US" i="1">
                            <a:latin typeface="Cambria Math" panose="02040503050406030204" pitchFamily="18" charset="0"/>
                          </a:rPr>
                          <m:t>𝑛</m:t>
                        </m:r>
                      </m:sup>
                    </m:sSup>
                  </m:oMath>
                </a14:m>
                <a:endParaRPr lang="en-US" dirty="0"/>
              </a:p>
              <a:p>
                <a:pPr lvl="1"/>
                <a14:m>
                  <m:oMath xmlns:m="http://schemas.openxmlformats.org/officeDocument/2006/math">
                    <m:r>
                      <a:rPr lang="en-US" b="0" i="1" smtClean="0">
                        <a:latin typeface="Cambria Math" panose="02040503050406030204" pitchFamily="18" charset="0"/>
                      </a:rPr>
                      <m:t>𝑟</m:t>
                    </m:r>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d>
                          <m:dPr>
                            <m:ctrlPr>
                              <a:rPr lang="en-US" b="0" i="1" smtClean="0">
                                <a:latin typeface="Cambria Math" panose="02040503050406030204" pitchFamily="18" charset="0"/>
                              </a:rPr>
                            </m:ctrlPr>
                          </m:dPr>
                          <m:e>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𝐹</m:t>
                                    </m:r>
                                  </m:e>
                                  <m:sub>
                                    <m:r>
                                      <a:rPr lang="en-US" i="1">
                                        <a:latin typeface="Cambria Math" panose="02040503050406030204" pitchFamily="18" charset="0"/>
                                      </a:rPr>
                                      <m:t>𝑛</m:t>
                                    </m:r>
                                  </m:sub>
                                </m:sSub>
                              </m:num>
                              <m:den>
                                <m:r>
                                  <a:rPr lang="en-US" i="1">
                                    <a:latin typeface="Cambria Math" panose="02040503050406030204" pitchFamily="18" charset="0"/>
                                  </a:rPr>
                                  <m:t>𝑃</m:t>
                                </m:r>
                              </m:den>
                            </m:f>
                          </m:e>
                        </m:d>
                      </m:e>
                      <m:sup>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𝑛</m:t>
                            </m:r>
                          </m:den>
                        </m:f>
                      </m:sup>
                    </m:sSup>
                    <m:r>
                      <a:rPr lang="en-US" b="0" i="1" smtClean="0">
                        <a:latin typeface="Cambria Math" panose="02040503050406030204" pitchFamily="18" charset="0"/>
                      </a:rPr>
                      <m:t>−1</m:t>
                    </m:r>
                  </m:oMath>
                </a14:m>
                <a:endParaRPr lang="en-US" dirty="0"/>
              </a:p>
              <a:p>
                <a:r>
                  <a:rPr lang="en-US" dirty="0"/>
                  <a:t>If you have multiple stages of costs and revenues, you'll need to do a binary search on </a:t>
                </a:r>
                <a:r>
                  <a:rPr lang="en-US" i="1" dirty="0"/>
                  <a:t>r</a:t>
                </a:r>
                <a:r>
                  <a:rPr lang="en-US" dirty="0"/>
                  <a:t> values:</a:t>
                </a:r>
              </a:p>
              <a:p>
                <a:pPr marL="971550" lvl="1" indent="-514350">
                  <a:buFont typeface="+mj-lt"/>
                  <a:buAutoNum type="arabicPeriod"/>
                </a:pPr>
                <a:r>
                  <a:rPr lang="en-US" dirty="0"/>
                  <a:t>Start with a minimum bound for </a:t>
                </a:r>
                <a:r>
                  <a:rPr lang="en-US" i="1" dirty="0"/>
                  <a:t>r</a:t>
                </a:r>
                <a:r>
                  <a:rPr lang="en-US" dirty="0"/>
                  <a:t> and a maximum bound for </a:t>
                </a:r>
                <a:r>
                  <a:rPr lang="en-US" i="1" dirty="0"/>
                  <a:t>r</a:t>
                </a:r>
              </a:p>
              <a:p>
                <a:pPr marL="971550" lvl="1" indent="-514350">
                  <a:buFont typeface="+mj-lt"/>
                  <a:buAutoNum type="arabicPeriod"/>
                </a:pPr>
                <a:r>
                  <a:rPr lang="en-US" dirty="0"/>
                  <a:t>Guess the rate halfway between them</a:t>
                </a:r>
              </a:p>
              <a:p>
                <a:pPr marL="971550" lvl="1" indent="-514350">
                  <a:buFont typeface="+mj-lt"/>
                  <a:buAutoNum type="arabicPeriod"/>
                </a:pPr>
                <a:r>
                  <a:rPr lang="en-US" dirty="0"/>
                  <a:t>Run through the math </a:t>
                </a:r>
                <a:r>
                  <a:rPr lang="en-US"/>
                  <a:t>on a </a:t>
                </a:r>
                <a:r>
                  <a:rPr lang="en-US" dirty="0"/>
                  <a:t>previous slide to see what the net is</a:t>
                </a:r>
              </a:p>
              <a:p>
                <a:pPr marL="971550" lvl="1" indent="-514350">
                  <a:buFont typeface="+mj-lt"/>
                  <a:buAutoNum type="arabicPeriod"/>
                </a:pPr>
                <a:r>
                  <a:rPr lang="en-US" dirty="0"/>
                  <a:t>If it's too high, go back to Step 1 with the minimum and the midpoint as your range</a:t>
                </a:r>
              </a:p>
              <a:p>
                <a:pPr marL="971550" lvl="1" indent="-514350">
                  <a:buFont typeface="+mj-lt"/>
                  <a:buAutoNum type="arabicPeriod"/>
                </a:pPr>
                <a:r>
                  <a:rPr lang="en-US" dirty="0"/>
                  <a:t>If it's too low, go back to Step 1 with the midpoint and the maximum as your range</a:t>
                </a:r>
              </a:p>
              <a:p>
                <a:pPr marL="971550" lvl="1" indent="-514350">
                  <a:buFont typeface="+mj-lt"/>
                  <a:buAutoNum type="arabicPeriod"/>
                </a:pPr>
                <a:r>
                  <a:rPr lang="en-US" dirty="0"/>
                  <a:t>When the minimum and the maximum are close enough together (like 0.001%), you have a good estimate</a:t>
                </a:r>
              </a:p>
            </p:txBody>
          </p:sp>
        </mc:Choice>
        <mc:Fallback>
          <p:sp>
            <p:nvSpPr>
              <p:cNvPr id="3" name="Content Placeholder 2">
                <a:extLst>
                  <a:ext uri="{FF2B5EF4-FFF2-40B4-BE49-F238E27FC236}">
                    <a16:creationId xmlns:a16="http://schemas.microsoft.com/office/drawing/2014/main" id="{9EC74FD9-CF22-429A-844C-FC165742CE7C}"/>
                  </a:ext>
                </a:extLst>
              </p:cNvPr>
              <p:cNvSpPr>
                <a:spLocks noGrp="1" noRot="1" noChangeAspect="1" noMove="1" noResize="1" noEditPoints="1" noAdjustHandles="1" noChangeArrowheads="1" noChangeShapeType="1" noTextEdit="1"/>
              </p:cNvSpPr>
              <p:nvPr>
                <p:ph idx="1"/>
              </p:nvPr>
            </p:nvSpPr>
            <p:spPr>
              <a:xfrm>
                <a:off x="609600" y="1775192"/>
                <a:ext cx="11201400" cy="4927360"/>
              </a:xfrm>
              <a:blipFill>
                <a:blip r:embed="rId2"/>
                <a:stretch>
                  <a:fillRect t="-865"/>
                </a:stretch>
              </a:blipFill>
            </p:spPr>
            <p:txBody>
              <a:bodyPr/>
              <a:lstStyle/>
              <a:p>
                <a:r>
                  <a:rPr lang="en-US">
                    <a:noFill/>
                  </a:rPr>
                  <a:t> </a:t>
                </a:r>
              </a:p>
            </p:txBody>
          </p:sp>
        </mc:Fallback>
      </mc:AlternateContent>
    </p:spTree>
    <p:extLst>
      <p:ext uri="{BB962C8B-B14F-4D97-AF65-F5344CB8AC3E}">
        <p14:creationId xmlns:p14="http://schemas.microsoft.com/office/powerpoint/2010/main" val="3697899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49ECE-ECB9-4DEC-9B39-752C2CF66974}"/>
              </a:ext>
            </a:extLst>
          </p:cNvPr>
          <p:cNvSpPr>
            <a:spLocks noGrp="1"/>
          </p:cNvSpPr>
          <p:nvPr>
            <p:ph type="title"/>
          </p:nvPr>
        </p:nvSpPr>
        <p:spPr/>
        <p:txBody>
          <a:bodyPr/>
          <a:lstStyle/>
          <a:p>
            <a:r>
              <a:rPr lang="en-US" dirty="0"/>
              <a:t>Expected value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DC5C1D6-1C13-4922-92E0-8899C2BAF8B2}"/>
                  </a:ext>
                </a:extLst>
              </p:cNvPr>
              <p:cNvSpPr>
                <a:spLocks noGrp="1"/>
              </p:cNvSpPr>
              <p:nvPr>
                <p:ph idx="1"/>
              </p:nvPr>
            </p:nvSpPr>
            <p:spPr/>
            <p:txBody>
              <a:bodyPr>
                <a:normAutofit fontScale="70000" lnSpcReduction="20000"/>
              </a:bodyPr>
              <a:lstStyle/>
              <a:p>
                <a:r>
                  <a:rPr lang="en-US" dirty="0"/>
                  <a:t>Assume each sample point has a value (like the money associated with that outcome)</a:t>
                </a:r>
              </a:p>
              <a:p>
                <a:r>
                  <a:rPr lang="en-US" dirty="0"/>
                  <a:t>The </a:t>
                </a:r>
                <a:r>
                  <a:rPr lang="en-US" b="1" dirty="0"/>
                  <a:t>expected value</a:t>
                </a:r>
                <a:r>
                  <a:rPr lang="en-US" dirty="0"/>
                  <a:t> is the value of each sample point multiplied by its probability</a:t>
                </a:r>
              </a:p>
              <a:p>
                <a:pPr lvl="1"/>
                <a:r>
                  <a:rPr lang="en-US" dirty="0"/>
                  <a:t>It's the average value of everything, weighted by the probability that it happens</a:t>
                </a:r>
              </a:p>
              <a:p>
                <a:r>
                  <a:rPr lang="en-US" dirty="0"/>
                  <a:t>Example:</a:t>
                </a:r>
              </a:p>
              <a:p>
                <a:pPr lvl="1"/>
                <a:r>
                  <a:rPr lang="en-US" dirty="0"/>
                  <a:t>You're playing roulette, always betting on black</a:t>
                </a:r>
              </a:p>
              <a:p>
                <a:pPr lvl="1"/>
                <a:r>
                  <a:rPr lang="en-US" dirty="0"/>
                  <a:t>An American roulette wheel has 38 outcomes: 18 are red, 18 are black, and two are neither (0 and 00)</a:t>
                </a:r>
              </a:p>
              <a:p>
                <a:pPr lvl="1"/>
                <a:r>
                  <a:rPr lang="en-US" dirty="0"/>
                  <a:t>If you bet $1 on black:</a:t>
                </a:r>
              </a:p>
              <a:p>
                <a:pPr lvl="2"/>
                <a:r>
                  <a:rPr lang="en-US" dirty="0"/>
                  <a:t>You have an 18/38 chance of winning $1</a:t>
                </a:r>
              </a:p>
              <a:p>
                <a:pPr lvl="2"/>
                <a:r>
                  <a:rPr lang="en-US" dirty="0"/>
                  <a:t>You have a 20/38 chance of losing $1</a:t>
                </a:r>
              </a:p>
              <a:p>
                <a:pPr lvl="1"/>
                <a:r>
                  <a:rPr lang="en-US" dirty="0"/>
                  <a:t>Expected value = </a:t>
                </a:r>
                <a14:m>
                  <m:oMath xmlns:m="http://schemas.openxmlformats.org/officeDocument/2006/math">
                    <m:r>
                      <a:rPr lang="en-US" b="0" i="1" smtClean="0">
                        <a:latin typeface="Cambria Math" panose="02040503050406030204" pitchFamily="18" charset="0"/>
                      </a:rPr>
                      <m:t>$1</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18</m:t>
                        </m:r>
                      </m:num>
                      <m:den>
                        <m:r>
                          <a:rPr lang="en-US" b="0" i="1" smtClean="0">
                            <a:latin typeface="Cambria Math" panose="02040503050406030204" pitchFamily="18" charset="0"/>
                            <a:ea typeface="Cambria Math" panose="02040503050406030204" pitchFamily="18" charset="0"/>
                          </a:rPr>
                          <m:t>38</m:t>
                        </m:r>
                      </m:den>
                    </m:f>
                    <m:r>
                      <a:rPr lang="en-US" b="0" i="1" smtClean="0">
                        <a:latin typeface="Cambria Math" panose="02040503050406030204" pitchFamily="18" charset="0"/>
                        <a:ea typeface="Cambria Math" panose="02040503050406030204" pitchFamily="18" charset="0"/>
                      </a:rPr>
                      <m:t>−$1∙</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20</m:t>
                        </m:r>
                      </m:num>
                      <m:den>
                        <m:r>
                          <a:rPr lang="en-US" b="0" i="1" smtClean="0">
                            <a:latin typeface="Cambria Math" panose="02040503050406030204" pitchFamily="18" charset="0"/>
                            <a:ea typeface="Cambria Math" panose="02040503050406030204" pitchFamily="18" charset="0"/>
                          </a:rPr>
                          <m:t>38</m:t>
                        </m:r>
                      </m:den>
                    </m:f>
                    <m:r>
                      <a:rPr lang="en-US" i="1">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−$0.05</m:t>
                    </m:r>
                  </m:oMath>
                </a14:m>
                <a:endParaRPr lang="en-US" dirty="0"/>
              </a:p>
              <a:p>
                <a:pPr lvl="1"/>
                <a:r>
                  <a:rPr lang="en-US" dirty="0"/>
                  <a:t>Thus, you'll win some and lose some, but on average, you'll lose about $0.05 each time they spin the wheel</a:t>
                </a:r>
              </a:p>
            </p:txBody>
          </p:sp>
        </mc:Choice>
        <mc:Fallback xmlns="">
          <p:sp>
            <p:nvSpPr>
              <p:cNvPr id="3" name="Content Placeholder 2">
                <a:extLst>
                  <a:ext uri="{FF2B5EF4-FFF2-40B4-BE49-F238E27FC236}">
                    <a16:creationId xmlns:a16="http://schemas.microsoft.com/office/drawing/2014/main" id="{FDC5C1D6-1C13-4922-92E0-8899C2BAF8B2}"/>
                  </a:ext>
                </a:extLst>
              </p:cNvPr>
              <p:cNvSpPr>
                <a:spLocks noGrp="1" noRot="1" noChangeAspect="1" noMove="1" noResize="1" noEditPoints="1" noAdjustHandles="1" noChangeArrowheads="1" noChangeShapeType="1" noTextEdit="1"/>
              </p:cNvSpPr>
              <p:nvPr>
                <p:ph idx="1"/>
              </p:nvPr>
            </p:nvSpPr>
            <p:spPr>
              <a:blipFill>
                <a:blip r:embed="rId2"/>
                <a:stretch>
                  <a:fillRect t="-1186" r="-944"/>
                </a:stretch>
              </a:blipFill>
            </p:spPr>
            <p:txBody>
              <a:bodyPr/>
              <a:lstStyle/>
              <a:p>
                <a:r>
                  <a:rPr lang="en-US">
                    <a:noFill/>
                  </a:rPr>
                  <a:t> </a:t>
                </a:r>
              </a:p>
            </p:txBody>
          </p:sp>
        </mc:Fallback>
      </mc:AlternateContent>
    </p:spTree>
    <p:extLst>
      <p:ext uri="{BB962C8B-B14F-4D97-AF65-F5344CB8AC3E}">
        <p14:creationId xmlns:p14="http://schemas.microsoft.com/office/powerpoint/2010/main" val="4218117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30F6A-861D-4604-A3AC-04ECB1AA10B7}"/>
              </a:ext>
            </a:extLst>
          </p:cNvPr>
          <p:cNvSpPr>
            <a:spLocks noGrp="1"/>
          </p:cNvSpPr>
          <p:nvPr>
            <p:ph type="title"/>
          </p:nvPr>
        </p:nvSpPr>
        <p:spPr/>
        <p:txBody>
          <a:bodyPr/>
          <a:lstStyle/>
          <a:p>
            <a:r>
              <a:rPr lang="en-US" dirty="0"/>
              <a:t>Simple example with uncertainty</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9EDB8D1-76BA-46D3-A2E0-B161A6B0F2D8}"/>
                  </a:ext>
                </a:extLst>
              </p:cNvPr>
              <p:cNvSpPr>
                <a:spLocks noGrp="1"/>
              </p:cNvSpPr>
              <p:nvPr>
                <p:ph idx="1"/>
              </p:nvPr>
            </p:nvSpPr>
            <p:spPr/>
            <p:txBody>
              <a:bodyPr/>
              <a:lstStyle/>
              <a:p>
                <a:r>
                  <a:rPr lang="en-US" dirty="0"/>
                  <a:t>Your company needs to install some free software</a:t>
                </a:r>
              </a:p>
              <a:p>
                <a:pPr lvl="1"/>
                <a:r>
                  <a:rPr lang="en-US" dirty="0"/>
                  <a:t>There's a 20% chance that the installation will be effortless and cost about $100 of worker time</a:t>
                </a:r>
              </a:p>
              <a:p>
                <a:pPr lvl="1"/>
                <a:r>
                  <a:rPr lang="en-US" dirty="0"/>
                  <a:t>There's an 80% chance that the installation will be a huge pain and cost about $8,000 of worker time</a:t>
                </a:r>
              </a:p>
              <a:p>
                <a:r>
                  <a:rPr lang="en-US" dirty="0"/>
                  <a:t>Expected cost of the installation is:</a:t>
                </a:r>
              </a:p>
              <a:p>
                <a:pPr marL="118872"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0.20</m:t>
                      </m:r>
                      <m:r>
                        <a:rPr lang="en-US" b="0" i="1" smtClean="0">
                          <a:latin typeface="Cambria Math" panose="02040503050406030204" pitchFamily="18" charset="0"/>
                          <a:ea typeface="Cambria Math" panose="02040503050406030204" pitchFamily="18" charset="0"/>
                        </a:rPr>
                        <m:t>∙$100+0.80∙$8,000=$20+$6,400=$6,420</m:t>
                      </m:r>
                    </m:oMath>
                  </m:oMathPara>
                </a14:m>
                <a:endParaRPr lang="en-US" dirty="0"/>
              </a:p>
              <a:p>
                <a:endParaRPr lang="en-US" dirty="0"/>
              </a:p>
              <a:p>
                <a:endParaRPr lang="en-US" dirty="0"/>
              </a:p>
            </p:txBody>
          </p:sp>
        </mc:Choice>
        <mc:Fallback xmlns="">
          <p:sp>
            <p:nvSpPr>
              <p:cNvPr id="3" name="Content Placeholder 2">
                <a:extLst>
                  <a:ext uri="{FF2B5EF4-FFF2-40B4-BE49-F238E27FC236}">
                    <a16:creationId xmlns:a16="http://schemas.microsoft.com/office/drawing/2014/main" id="{39EDB8D1-76BA-46D3-A2E0-B161A6B0F2D8}"/>
                  </a:ext>
                </a:extLst>
              </p:cNvPr>
              <p:cNvSpPr>
                <a:spLocks noGrp="1" noRot="1" noChangeAspect="1" noMove="1" noResize="1" noEditPoints="1" noAdjustHandles="1" noChangeArrowheads="1" noChangeShapeType="1" noTextEdit="1"/>
              </p:cNvSpPr>
              <p:nvPr>
                <p:ph idx="1"/>
              </p:nvPr>
            </p:nvSpPr>
            <p:spPr>
              <a:blipFill>
                <a:blip r:embed="rId2"/>
                <a:stretch>
                  <a:fillRect t="-659"/>
                </a:stretch>
              </a:blipFill>
            </p:spPr>
            <p:txBody>
              <a:bodyPr/>
              <a:lstStyle/>
              <a:p>
                <a:r>
                  <a:rPr lang="en-US">
                    <a:noFill/>
                  </a:rPr>
                  <a:t> </a:t>
                </a:r>
              </a:p>
            </p:txBody>
          </p:sp>
        </mc:Fallback>
      </mc:AlternateContent>
    </p:spTree>
    <p:extLst>
      <p:ext uri="{BB962C8B-B14F-4D97-AF65-F5344CB8AC3E}">
        <p14:creationId xmlns:p14="http://schemas.microsoft.com/office/powerpoint/2010/main" val="491304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D652C-9A91-4B6B-9469-7F36A63BD58F}"/>
              </a:ext>
            </a:extLst>
          </p:cNvPr>
          <p:cNvSpPr>
            <a:spLocks noGrp="1"/>
          </p:cNvSpPr>
          <p:nvPr>
            <p:ph type="title"/>
          </p:nvPr>
        </p:nvSpPr>
        <p:spPr/>
        <p:txBody>
          <a:bodyPr/>
          <a:lstStyle/>
          <a:p>
            <a:r>
              <a:rPr lang="en-US" dirty="0"/>
              <a:t>Complex example with uncertainty</a:t>
            </a:r>
          </a:p>
        </p:txBody>
      </p:sp>
      <p:sp>
        <p:nvSpPr>
          <p:cNvPr id="3" name="Content Placeholder 2">
            <a:extLst>
              <a:ext uri="{FF2B5EF4-FFF2-40B4-BE49-F238E27FC236}">
                <a16:creationId xmlns:a16="http://schemas.microsoft.com/office/drawing/2014/main" id="{7344BF53-0789-424D-B9E3-66A368E8AB3B}"/>
              </a:ext>
            </a:extLst>
          </p:cNvPr>
          <p:cNvSpPr>
            <a:spLocks noGrp="1"/>
          </p:cNvSpPr>
          <p:nvPr>
            <p:ph idx="1"/>
          </p:nvPr>
        </p:nvSpPr>
        <p:spPr>
          <a:xfrm>
            <a:off x="609600" y="1775193"/>
            <a:ext cx="10972800" cy="1618930"/>
          </a:xfrm>
        </p:spPr>
        <p:txBody>
          <a:bodyPr>
            <a:normAutofit fontScale="92500" lnSpcReduction="20000"/>
          </a:bodyPr>
          <a:lstStyle/>
          <a:p>
            <a:r>
              <a:rPr lang="en-US" dirty="0"/>
              <a:t>We can take the go-no go example and add probability to it</a:t>
            </a:r>
          </a:p>
          <a:p>
            <a:r>
              <a:rPr lang="en-US" dirty="0"/>
              <a:t>We'll say that there's a 25% chance that the customer goes broke after three years, ending the revenue we'd get (and also the costs)</a:t>
            </a:r>
          </a:p>
          <a:p>
            <a:r>
              <a:rPr lang="en-US" dirty="0"/>
              <a:t>The table showing this outcome looks like this:</a:t>
            </a:r>
          </a:p>
        </p:txBody>
      </p:sp>
      <p:graphicFrame>
        <p:nvGraphicFramePr>
          <p:cNvPr id="4" name="Table 3">
            <a:extLst>
              <a:ext uri="{FF2B5EF4-FFF2-40B4-BE49-F238E27FC236}">
                <a16:creationId xmlns:a16="http://schemas.microsoft.com/office/drawing/2014/main" id="{E461D02A-1763-41AC-A8B6-6A9F71283393}"/>
              </a:ext>
            </a:extLst>
          </p:cNvPr>
          <p:cNvGraphicFramePr>
            <a:graphicFrameLocks noGrp="1"/>
          </p:cNvGraphicFramePr>
          <p:nvPr>
            <p:extLst/>
          </p:nvPr>
        </p:nvGraphicFramePr>
        <p:xfrm>
          <a:off x="228600" y="3503850"/>
          <a:ext cx="8633018" cy="3201750"/>
        </p:xfrm>
        <a:graphic>
          <a:graphicData uri="http://schemas.openxmlformats.org/drawingml/2006/table">
            <a:tbl>
              <a:tblPr firstRow="1" bandRow="1">
                <a:tableStyleId>{5C22544A-7EE6-4342-B048-85BDC9FD1C3A}</a:tableStyleId>
              </a:tblPr>
              <a:tblGrid>
                <a:gridCol w="362267">
                  <a:extLst>
                    <a:ext uri="{9D8B030D-6E8A-4147-A177-3AD203B41FA5}">
                      <a16:colId xmlns:a16="http://schemas.microsoft.com/office/drawing/2014/main" val="1437460269"/>
                    </a:ext>
                  </a:extLst>
                </a:gridCol>
                <a:gridCol w="1268730">
                  <a:extLst>
                    <a:ext uri="{9D8B030D-6E8A-4147-A177-3AD203B41FA5}">
                      <a16:colId xmlns:a16="http://schemas.microsoft.com/office/drawing/2014/main" val="2663853723"/>
                    </a:ext>
                  </a:extLst>
                </a:gridCol>
                <a:gridCol w="1354518">
                  <a:extLst>
                    <a:ext uri="{9D8B030D-6E8A-4147-A177-3AD203B41FA5}">
                      <a16:colId xmlns:a16="http://schemas.microsoft.com/office/drawing/2014/main" val="2829259301"/>
                    </a:ext>
                  </a:extLst>
                </a:gridCol>
                <a:gridCol w="1619250">
                  <a:extLst>
                    <a:ext uri="{9D8B030D-6E8A-4147-A177-3AD203B41FA5}">
                      <a16:colId xmlns:a16="http://schemas.microsoft.com/office/drawing/2014/main" val="1786682671"/>
                    </a:ext>
                  </a:extLst>
                </a:gridCol>
                <a:gridCol w="1194117">
                  <a:extLst>
                    <a:ext uri="{9D8B030D-6E8A-4147-A177-3AD203B41FA5}">
                      <a16:colId xmlns:a16="http://schemas.microsoft.com/office/drawing/2014/main" val="3473805123"/>
                    </a:ext>
                  </a:extLst>
                </a:gridCol>
                <a:gridCol w="1354518">
                  <a:extLst>
                    <a:ext uri="{9D8B030D-6E8A-4147-A177-3AD203B41FA5}">
                      <a16:colId xmlns:a16="http://schemas.microsoft.com/office/drawing/2014/main" val="3679242594"/>
                    </a:ext>
                  </a:extLst>
                </a:gridCol>
                <a:gridCol w="1479618">
                  <a:extLst>
                    <a:ext uri="{9D8B030D-6E8A-4147-A177-3AD203B41FA5}">
                      <a16:colId xmlns:a16="http://schemas.microsoft.com/office/drawing/2014/main" val="622190918"/>
                    </a:ext>
                  </a:extLst>
                </a:gridCol>
              </a:tblGrid>
              <a:tr h="534750">
                <a:tc>
                  <a:txBody>
                    <a:bodyPr/>
                    <a:lstStyle/>
                    <a:p>
                      <a:pPr algn="ctr"/>
                      <a:r>
                        <a:rPr lang="en-US" sz="1900" i="1" dirty="0"/>
                        <a:t>n</a:t>
                      </a:r>
                    </a:p>
                  </a:txBody>
                  <a:tcPr anchor="ctr"/>
                </a:tc>
                <a:tc>
                  <a:txBody>
                    <a:bodyPr/>
                    <a:lstStyle/>
                    <a:p>
                      <a:pPr algn="ctr"/>
                      <a:r>
                        <a:rPr lang="en-US" sz="1900" i="1" dirty="0"/>
                        <a:t>R</a:t>
                      </a:r>
                      <a:endParaRPr lang="en-US" sz="1900" i="1" baseline="-25000" dirty="0"/>
                    </a:p>
                  </a:txBody>
                  <a:tcPr anchor="ctr"/>
                </a:tc>
                <a:tc>
                  <a:txBody>
                    <a:bodyPr/>
                    <a:lstStyle/>
                    <a:p>
                      <a:pPr algn="ctr"/>
                      <a:r>
                        <a:rPr lang="en-US" sz="1900" i="1" dirty="0"/>
                        <a:t>C</a:t>
                      </a:r>
                    </a:p>
                  </a:txBody>
                  <a:tcPr anchor="ctr"/>
                </a:tc>
                <a:tc>
                  <a:txBody>
                    <a:bodyPr/>
                    <a:lstStyle/>
                    <a:p>
                      <a:pPr algn="ctr"/>
                      <a:r>
                        <a:rPr lang="en-US" sz="1900" dirty="0"/>
                        <a:t>(1 + </a:t>
                      </a:r>
                      <a:r>
                        <a:rPr lang="en-US" sz="1900" i="1" dirty="0"/>
                        <a:t>r</a:t>
                      </a:r>
                      <a:r>
                        <a:rPr lang="en-US" sz="1900" dirty="0"/>
                        <a:t>)</a:t>
                      </a:r>
                      <a:r>
                        <a:rPr lang="en-US" sz="1900" i="1" baseline="30000" dirty="0"/>
                        <a:t>n</a:t>
                      </a:r>
                      <a:endParaRPr lang="en-US" sz="1900" i="1"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i="1" dirty="0"/>
                        <a:t>R</a:t>
                      </a:r>
                      <a:r>
                        <a:rPr lang="en-US" sz="1900" i="1" baseline="-25000" dirty="0"/>
                        <a:t> </a:t>
                      </a:r>
                      <a:r>
                        <a:rPr lang="en-US" sz="1900" dirty="0"/>
                        <a:t>/ (1 + </a:t>
                      </a:r>
                      <a:r>
                        <a:rPr lang="en-US" sz="1900" i="1" dirty="0"/>
                        <a:t>r</a:t>
                      </a:r>
                      <a:r>
                        <a:rPr lang="en-US" sz="1900" dirty="0"/>
                        <a:t>)</a:t>
                      </a:r>
                      <a:r>
                        <a:rPr lang="en-US" sz="1900" i="1" baseline="30000" dirty="0"/>
                        <a:t>n</a:t>
                      </a:r>
                      <a:endParaRPr lang="en-US" sz="19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i="1" dirty="0"/>
                        <a:t>C</a:t>
                      </a:r>
                      <a:r>
                        <a:rPr lang="en-US" sz="1900" i="1" baseline="-25000" dirty="0"/>
                        <a:t> </a:t>
                      </a:r>
                      <a:r>
                        <a:rPr lang="en-US" sz="1900" dirty="0"/>
                        <a:t>/ (1 + </a:t>
                      </a:r>
                      <a:r>
                        <a:rPr lang="en-US" sz="1900" i="1" dirty="0"/>
                        <a:t>r</a:t>
                      </a:r>
                      <a:r>
                        <a:rPr lang="en-US" sz="1900" dirty="0"/>
                        <a:t>)</a:t>
                      </a:r>
                      <a:r>
                        <a:rPr lang="en-US" sz="1900" i="1" baseline="30000" dirty="0"/>
                        <a:t>n</a:t>
                      </a:r>
                      <a:endParaRPr lang="en-US" sz="19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dirty="0"/>
                        <a:t>Net</a:t>
                      </a:r>
                    </a:p>
                  </a:txBody>
                  <a:tcPr anchor="ctr"/>
                </a:tc>
                <a:extLst>
                  <a:ext uri="{0D108BD9-81ED-4DB2-BD59-A6C34878D82A}">
                    <a16:rowId xmlns:a16="http://schemas.microsoft.com/office/drawing/2014/main" val="1927151874"/>
                  </a:ext>
                </a:extLst>
              </a:tr>
              <a:tr h="302250">
                <a:tc>
                  <a:txBody>
                    <a:bodyPr/>
                    <a:lstStyle/>
                    <a:p>
                      <a:pPr algn="ctr"/>
                      <a:r>
                        <a:rPr lang="en-US" sz="1900" dirty="0"/>
                        <a:t>0</a:t>
                      </a:r>
                    </a:p>
                  </a:txBody>
                  <a:tcPr/>
                </a:tc>
                <a:tc>
                  <a:txBody>
                    <a:bodyPr/>
                    <a:lstStyle/>
                    <a:p>
                      <a:pPr algn="r"/>
                      <a:r>
                        <a:rPr lang="en-US" sz="1900" dirty="0"/>
                        <a:t>0.00</a:t>
                      </a:r>
                    </a:p>
                  </a:txBody>
                  <a:tcPr/>
                </a:tc>
                <a:tc>
                  <a:txBody>
                    <a:bodyPr/>
                    <a:lstStyle/>
                    <a:p>
                      <a:pPr algn="r"/>
                      <a:r>
                        <a:rPr lang="en-US" sz="1900" dirty="0"/>
                        <a:t>-450000.00</a:t>
                      </a:r>
                    </a:p>
                  </a:txBody>
                  <a:tcPr/>
                </a:tc>
                <a:tc>
                  <a:txBody>
                    <a:bodyPr/>
                    <a:lstStyle/>
                    <a:p>
                      <a:r>
                        <a:rPr lang="en-US" sz="1900" dirty="0"/>
                        <a:t>1.0</a:t>
                      </a:r>
                    </a:p>
                  </a:txBody>
                  <a:tcPr/>
                </a:tc>
                <a:tc>
                  <a:txBody>
                    <a:bodyPr/>
                    <a:lstStyle/>
                    <a:p>
                      <a:pPr algn="r"/>
                      <a:r>
                        <a:rPr lang="en-US" sz="1900" dirty="0"/>
                        <a:t>0.00</a:t>
                      </a:r>
                    </a:p>
                  </a:txBody>
                  <a:tcPr/>
                </a:tc>
                <a:tc>
                  <a:txBody>
                    <a:bodyPr/>
                    <a:lstStyle/>
                    <a:p>
                      <a:pPr algn="r"/>
                      <a:r>
                        <a:rPr lang="en-US" sz="1900" dirty="0"/>
                        <a:t>-450000.00</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900" dirty="0"/>
                        <a:t>-450000.00</a:t>
                      </a:r>
                    </a:p>
                  </a:txBody>
                  <a:tcPr/>
                </a:tc>
                <a:extLst>
                  <a:ext uri="{0D108BD9-81ED-4DB2-BD59-A6C34878D82A}">
                    <a16:rowId xmlns:a16="http://schemas.microsoft.com/office/drawing/2014/main" val="2877685297"/>
                  </a:ext>
                </a:extLst>
              </a:tr>
              <a:tr h="302250">
                <a:tc>
                  <a:txBody>
                    <a:bodyPr/>
                    <a:lstStyle/>
                    <a:p>
                      <a:pPr algn="ctr"/>
                      <a:r>
                        <a:rPr lang="en-US" sz="1900" dirty="0"/>
                        <a:t>1</a:t>
                      </a:r>
                    </a:p>
                  </a:txBody>
                  <a:tcPr/>
                </a:tc>
                <a:tc>
                  <a:txBody>
                    <a:bodyPr/>
                    <a:lstStyle/>
                    <a:p>
                      <a:pPr algn="r"/>
                      <a:r>
                        <a:rPr lang="en-US" sz="1900" dirty="0"/>
                        <a:t>100000.00</a:t>
                      </a:r>
                    </a:p>
                  </a:txBody>
                  <a:tcPr/>
                </a:tc>
                <a:tc>
                  <a:txBody>
                    <a:bodyPr/>
                    <a:lstStyle/>
                    <a:p>
                      <a:pPr algn="r"/>
                      <a:r>
                        <a:rPr lang="en-US" sz="1900" dirty="0"/>
                        <a:t>-80000.00</a:t>
                      </a:r>
                    </a:p>
                  </a:txBody>
                  <a:tcPr/>
                </a:tc>
                <a:tc>
                  <a:txBody>
                    <a:bodyPr/>
                    <a:lstStyle/>
                    <a:p>
                      <a:r>
                        <a:rPr lang="en-US" sz="1900" dirty="0"/>
                        <a:t>1.04</a:t>
                      </a:r>
                    </a:p>
                  </a:txBody>
                  <a:tcPr/>
                </a:tc>
                <a:tc>
                  <a:txBody>
                    <a:bodyPr/>
                    <a:lstStyle/>
                    <a:p>
                      <a:pPr algn="r"/>
                      <a:r>
                        <a:rPr lang="en-US" sz="1900" dirty="0"/>
                        <a:t>96153.85</a:t>
                      </a:r>
                    </a:p>
                  </a:txBody>
                  <a:tcPr/>
                </a:tc>
                <a:tc>
                  <a:txBody>
                    <a:bodyPr/>
                    <a:lstStyle/>
                    <a:p>
                      <a:pPr algn="r"/>
                      <a:r>
                        <a:rPr lang="en-US" sz="1900" dirty="0"/>
                        <a:t>-76923.08</a:t>
                      </a:r>
                    </a:p>
                  </a:txBody>
                  <a:tcPr/>
                </a:tc>
                <a:tc>
                  <a:txBody>
                    <a:bodyPr/>
                    <a:lstStyle/>
                    <a:p>
                      <a:pPr algn="r"/>
                      <a:r>
                        <a:rPr lang="en-US" sz="1900" dirty="0"/>
                        <a:t>19230.77</a:t>
                      </a:r>
                    </a:p>
                  </a:txBody>
                  <a:tcPr/>
                </a:tc>
                <a:extLst>
                  <a:ext uri="{0D108BD9-81ED-4DB2-BD59-A6C34878D82A}">
                    <a16:rowId xmlns:a16="http://schemas.microsoft.com/office/drawing/2014/main" val="888879540"/>
                  </a:ext>
                </a:extLst>
              </a:tr>
              <a:tr h="302250">
                <a:tc>
                  <a:txBody>
                    <a:bodyPr/>
                    <a:lstStyle/>
                    <a:p>
                      <a:pPr algn="ctr"/>
                      <a:r>
                        <a:rPr lang="en-US" sz="1900" dirty="0"/>
                        <a:t>2</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900" dirty="0"/>
                        <a:t>100000.00</a:t>
                      </a:r>
                    </a:p>
                  </a:txBody>
                  <a:tcPr/>
                </a:tc>
                <a:tc>
                  <a:txBody>
                    <a:bodyPr/>
                    <a:lstStyle/>
                    <a:p>
                      <a:pPr algn="r"/>
                      <a:r>
                        <a:rPr lang="en-US" sz="1900" dirty="0"/>
                        <a:t>-80000.00</a:t>
                      </a:r>
                    </a:p>
                  </a:txBody>
                  <a:tcPr/>
                </a:tc>
                <a:tc>
                  <a:txBody>
                    <a:bodyPr/>
                    <a:lstStyle/>
                    <a:p>
                      <a:r>
                        <a:rPr lang="en-US" sz="1900" dirty="0"/>
                        <a:t>1.0816</a:t>
                      </a:r>
                    </a:p>
                  </a:txBody>
                  <a:tcPr/>
                </a:tc>
                <a:tc>
                  <a:txBody>
                    <a:bodyPr/>
                    <a:lstStyle/>
                    <a:p>
                      <a:pPr algn="r"/>
                      <a:r>
                        <a:rPr lang="en-US" sz="1900" dirty="0"/>
                        <a:t>92455.62</a:t>
                      </a:r>
                    </a:p>
                  </a:txBody>
                  <a:tcPr/>
                </a:tc>
                <a:tc>
                  <a:txBody>
                    <a:bodyPr/>
                    <a:lstStyle/>
                    <a:p>
                      <a:pPr algn="r"/>
                      <a:r>
                        <a:rPr lang="en-US" sz="1900" dirty="0"/>
                        <a:t>-73964.50</a:t>
                      </a:r>
                    </a:p>
                  </a:txBody>
                  <a:tcPr/>
                </a:tc>
                <a:tc>
                  <a:txBody>
                    <a:bodyPr/>
                    <a:lstStyle/>
                    <a:p>
                      <a:pPr algn="r"/>
                      <a:r>
                        <a:rPr lang="en-US" sz="1900" dirty="0"/>
                        <a:t>18491.12</a:t>
                      </a:r>
                    </a:p>
                  </a:txBody>
                  <a:tcPr/>
                </a:tc>
                <a:extLst>
                  <a:ext uri="{0D108BD9-81ED-4DB2-BD59-A6C34878D82A}">
                    <a16:rowId xmlns:a16="http://schemas.microsoft.com/office/drawing/2014/main" val="3430415798"/>
                  </a:ext>
                </a:extLst>
              </a:tr>
              <a:tr h="302250">
                <a:tc>
                  <a:txBody>
                    <a:bodyPr/>
                    <a:lstStyle/>
                    <a:p>
                      <a:pPr algn="ctr"/>
                      <a:r>
                        <a:rPr lang="en-US" sz="1900" dirty="0"/>
                        <a:t>3</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900" dirty="0"/>
                        <a:t>100000.00</a:t>
                      </a:r>
                    </a:p>
                  </a:txBody>
                  <a:tcPr/>
                </a:tc>
                <a:tc>
                  <a:txBody>
                    <a:bodyPr/>
                    <a:lstStyle/>
                    <a:p>
                      <a:pPr algn="r"/>
                      <a:r>
                        <a:rPr lang="en-US" sz="1900" dirty="0"/>
                        <a:t>-80000.00</a:t>
                      </a:r>
                    </a:p>
                  </a:txBody>
                  <a:tcPr/>
                </a:tc>
                <a:tc>
                  <a:txBody>
                    <a:bodyPr/>
                    <a:lstStyle/>
                    <a:p>
                      <a:r>
                        <a:rPr lang="en-US" sz="1900" dirty="0"/>
                        <a:t>1.124864</a:t>
                      </a:r>
                    </a:p>
                  </a:txBody>
                  <a:tcPr/>
                </a:tc>
                <a:tc>
                  <a:txBody>
                    <a:bodyPr/>
                    <a:lstStyle/>
                    <a:p>
                      <a:pPr algn="r"/>
                      <a:r>
                        <a:rPr lang="en-US" sz="1900" dirty="0"/>
                        <a:t>88899.64</a:t>
                      </a:r>
                    </a:p>
                  </a:txBody>
                  <a:tcPr/>
                </a:tc>
                <a:tc>
                  <a:txBody>
                    <a:bodyPr/>
                    <a:lstStyle/>
                    <a:p>
                      <a:pPr algn="r"/>
                      <a:r>
                        <a:rPr lang="en-US" sz="1900" dirty="0"/>
                        <a:t>-71119.71</a:t>
                      </a:r>
                    </a:p>
                  </a:txBody>
                  <a:tcPr/>
                </a:tc>
                <a:tc>
                  <a:txBody>
                    <a:bodyPr/>
                    <a:lstStyle/>
                    <a:p>
                      <a:pPr algn="r"/>
                      <a:r>
                        <a:rPr lang="en-US" sz="1900" dirty="0"/>
                        <a:t>17779.93</a:t>
                      </a:r>
                    </a:p>
                  </a:txBody>
                  <a:tcPr/>
                </a:tc>
                <a:extLst>
                  <a:ext uri="{0D108BD9-81ED-4DB2-BD59-A6C34878D82A}">
                    <a16:rowId xmlns:a16="http://schemas.microsoft.com/office/drawing/2014/main" val="3411769744"/>
                  </a:ext>
                </a:extLst>
              </a:tr>
              <a:tr h="302250">
                <a:tc>
                  <a:txBody>
                    <a:bodyPr/>
                    <a:lstStyle/>
                    <a:p>
                      <a:pPr algn="ctr"/>
                      <a:r>
                        <a:rPr lang="en-US" sz="1900" dirty="0"/>
                        <a:t>4</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900" dirty="0"/>
                        <a:t>0.00</a:t>
                      </a:r>
                    </a:p>
                  </a:txBody>
                  <a:tcPr/>
                </a:tc>
                <a:tc>
                  <a:txBody>
                    <a:bodyPr/>
                    <a:lstStyle/>
                    <a:p>
                      <a:pPr algn="r"/>
                      <a:endParaRPr lang="en-US" sz="1900" dirty="0"/>
                    </a:p>
                  </a:txBody>
                  <a:tcPr/>
                </a:tc>
                <a:tc>
                  <a:txBody>
                    <a:bodyPr/>
                    <a:lstStyle/>
                    <a:p>
                      <a:r>
                        <a:rPr lang="en-US" sz="1900" dirty="0"/>
                        <a:t>1.16985856</a:t>
                      </a:r>
                    </a:p>
                  </a:txBody>
                  <a:tcPr/>
                </a:tc>
                <a:tc>
                  <a:txBody>
                    <a:bodyPr/>
                    <a:lstStyle/>
                    <a:p>
                      <a:pPr algn="r"/>
                      <a:r>
                        <a:rPr lang="en-US" sz="1900" dirty="0"/>
                        <a:t>0.00</a:t>
                      </a:r>
                    </a:p>
                  </a:txBody>
                  <a:tcPr/>
                </a:tc>
                <a:tc>
                  <a:txBody>
                    <a:bodyPr/>
                    <a:lstStyle/>
                    <a:p>
                      <a:pPr algn="r"/>
                      <a:r>
                        <a:rPr lang="en-US" sz="1900" dirty="0"/>
                        <a:t>0.00</a:t>
                      </a:r>
                    </a:p>
                  </a:txBody>
                  <a:tcPr/>
                </a:tc>
                <a:tc>
                  <a:txBody>
                    <a:bodyPr/>
                    <a:lstStyle/>
                    <a:p>
                      <a:pPr algn="r"/>
                      <a:r>
                        <a:rPr lang="en-US" sz="1900" dirty="0"/>
                        <a:t>0.00</a:t>
                      </a:r>
                    </a:p>
                  </a:txBody>
                  <a:tcPr/>
                </a:tc>
                <a:extLst>
                  <a:ext uri="{0D108BD9-81ED-4DB2-BD59-A6C34878D82A}">
                    <a16:rowId xmlns:a16="http://schemas.microsoft.com/office/drawing/2014/main" val="3193419440"/>
                  </a:ext>
                </a:extLst>
              </a:tr>
              <a:tr h="302250">
                <a:tc>
                  <a:txBody>
                    <a:bodyPr/>
                    <a:lstStyle/>
                    <a:p>
                      <a:pPr algn="ctr"/>
                      <a:r>
                        <a:rPr lang="en-US" sz="1900" dirty="0"/>
                        <a:t>5</a:t>
                      </a:r>
                    </a:p>
                  </a:txBody>
                  <a:tcPr>
                    <a:lnB w="28575"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900" dirty="0"/>
                        <a:t>0.00</a:t>
                      </a:r>
                    </a:p>
                  </a:txBody>
                  <a:tcPr>
                    <a:lnB w="28575" cap="flat" cmpd="sng" algn="ctr">
                      <a:solidFill>
                        <a:schemeClr val="tx1"/>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1900" dirty="0"/>
                    </a:p>
                  </a:txBody>
                  <a:tcPr>
                    <a:lnB w="28575" cap="flat" cmpd="sng" algn="ctr">
                      <a:solidFill>
                        <a:schemeClr val="tx1"/>
                      </a:solidFill>
                      <a:prstDash val="solid"/>
                      <a:round/>
                      <a:headEnd type="none" w="med" len="med"/>
                      <a:tailEnd type="none" w="med" len="med"/>
                    </a:lnB>
                  </a:tcPr>
                </a:tc>
                <a:tc>
                  <a:txBody>
                    <a:bodyPr/>
                    <a:lstStyle/>
                    <a:p>
                      <a:r>
                        <a:rPr lang="en-US" sz="1900" dirty="0"/>
                        <a:t>1.2166529024</a:t>
                      </a:r>
                    </a:p>
                  </a:txBody>
                  <a:tcPr>
                    <a:lnB w="28575" cap="flat" cmpd="sng" algn="ctr">
                      <a:solidFill>
                        <a:schemeClr val="tx1"/>
                      </a:solidFill>
                      <a:prstDash val="solid"/>
                      <a:round/>
                      <a:headEnd type="none" w="med" len="med"/>
                      <a:tailEnd type="none" w="med" len="med"/>
                    </a:lnB>
                  </a:tcPr>
                </a:tc>
                <a:tc>
                  <a:txBody>
                    <a:bodyPr/>
                    <a:lstStyle/>
                    <a:p>
                      <a:pPr algn="r"/>
                      <a:r>
                        <a:rPr lang="en-US" sz="1900" dirty="0"/>
                        <a:t>0.00</a:t>
                      </a:r>
                    </a:p>
                  </a:txBody>
                  <a:tcPr>
                    <a:lnB w="28575" cap="flat" cmpd="sng" algn="ctr">
                      <a:solidFill>
                        <a:schemeClr val="tx1"/>
                      </a:solidFill>
                      <a:prstDash val="solid"/>
                      <a:round/>
                      <a:headEnd type="none" w="med" len="med"/>
                      <a:tailEnd type="none" w="med" len="med"/>
                    </a:lnB>
                  </a:tcPr>
                </a:tc>
                <a:tc>
                  <a:txBody>
                    <a:bodyPr/>
                    <a:lstStyle/>
                    <a:p>
                      <a:pPr algn="r"/>
                      <a:r>
                        <a:rPr lang="en-US" sz="1900" dirty="0"/>
                        <a:t>0.00</a:t>
                      </a:r>
                    </a:p>
                  </a:txBody>
                  <a:tcPr>
                    <a:lnB w="28575" cap="flat" cmpd="sng" algn="ctr">
                      <a:solidFill>
                        <a:schemeClr val="tx1"/>
                      </a:solidFill>
                      <a:prstDash val="solid"/>
                      <a:round/>
                      <a:headEnd type="none" w="med" len="med"/>
                      <a:tailEnd type="none" w="med" len="med"/>
                    </a:lnB>
                  </a:tcPr>
                </a:tc>
                <a:tc>
                  <a:txBody>
                    <a:bodyPr/>
                    <a:lstStyle/>
                    <a:p>
                      <a:pPr algn="r"/>
                      <a:r>
                        <a:rPr lang="en-US" sz="1900" dirty="0"/>
                        <a:t>0.00</a:t>
                      </a:r>
                    </a:p>
                  </a:txBody>
                  <a:tcPr>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1663061"/>
                  </a:ext>
                </a:extLst>
              </a:tr>
              <a:tr h="302250">
                <a:tc>
                  <a:txBody>
                    <a:bodyPr/>
                    <a:lstStyle/>
                    <a:p>
                      <a:pPr algn="ctr"/>
                      <a:endParaRPr lang="en-US" sz="1900" dirty="0"/>
                    </a:p>
                  </a:txBody>
                  <a:tcPr>
                    <a:lnT w="28575" cap="flat" cmpd="sng" algn="ctr">
                      <a:solidFill>
                        <a:schemeClr val="tx1"/>
                      </a:solidFill>
                      <a:prstDash val="solid"/>
                      <a:round/>
                      <a:headEnd type="none" w="med" len="med"/>
                      <a:tailEnd type="none" w="med" len="med"/>
                    </a:lnT>
                  </a:tcPr>
                </a:tc>
                <a:tc>
                  <a:txBody>
                    <a:bodyPr/>
                    <a:lstStyle/>
                    <a:p>
                      <a:pPr algn="ctr"/>
                      <a:endParaRPr lang="en-US" sz="1900" dirty="0"/>
                    </a:p>
                  </a:txBody>
                  <a:tcPr>
                    <a:lnT w="28575" cap="flat" cmpd="sng" algn="ctr">
                      <a:solidFill>
                        <a:schemeClr val="tx1"/>
                      </a:solidFill>
                      <a:prstDash val="solid"/>
                      <a:round/>
                      <a:headEnd type="none" w="med" len="med"/>
                      <a:tailEnd type="none" w="med" len="med"/>
                    </a:lnT>
                  </a:tcPr>
                </a:tc>
                <a:tc>
                  <a:txBody>
                    <a:bodyPr/>
                    <a:lstStyle/>
                    <a:p>
                      <a:endParaRPr lang="en-US" sz="1900" dirty="0"/>
                    </a:p>
                  </a:txBody>
                  <a:tcPr>
                    <a:lnT w="28575" cap="flat" cmpd="sng" algn="ctr">
                      <a:solidFill>
                        <a:schemeClr val="tx1"/>
                      </a:solidFill>
                      <a:prstDash val="solid"/>
                      <a:round/>
                      <a:headEnd type="none" w="med" len="med"/>
                      <a:tailEnd type="none" w="med" len="med"/>
                    </a:lnT>
                  </a:tcPr>
                </a:tc>
                <a:tc>
                  <a:txBody>
                    <a:bodyPr/>
                    <a:lstStyle/>
                    <a:p>
                      <a:endParaRPr lang="en-US" sz="1900" dirty="0"/>
                    </a:p>
                  </a:txBody>
                  <a:tcPr>
                    <a:lnT w="28575" cap="flat" cmpd="sng" algn="ctr">
                      <a:solidFill>
                        <a:schemeClr val="tx1"/>
                      </a:solidFill>
                      <a:prstDash val="solid"/>
                      <a:round/>
                      <a:headEnd type="none" w="med" len="med"/>
                      <a:tailEnd type="none" w="med" len="med"/>
                    </a:lnT>
                  </a:tcPr>
                </a:tc>
                <a:tc>
                  <a:txBody>
                    <a:bodyPr/>
                    <a:lstStyle/>
                    <a:p>
                      <a:pPr algn="r"/>
                      <a:r>
                        <a:rPr lang="en-US" sz="1900" dirty="0"/>
                        <a:t>277509.11</a:t>
                      </a:r>
                    </a:p>
                  </a:txBody>
                  <a:tcPr>
                    <a:lnT w="28575" cap="flat" cmpd="sng" algn="ctr">
                      <a:solidFill>
                        <a:schemeClr val="tx1"/>
                      </a:solidFill>
                      <a:prstDash val="solid"/>
                      <a:round/>
                      <a:headEnd type="none" w="med" len="med"/>
                      <a:tailEnd type="none" w="med" len="med"/>
                    </a:lnT>
                  </a:tcPr>
                </a:tc>
                <a:tc>
                  <a:txBody>
                    <a:bodyPr/>
                    <a:lstStyle/>
                    <a:p>
                      <a:pPr algn="r"/>
                      <a:r>
                        <a:rPr lang="en-US" sz="1900" dirty="0"/>
                        <a:t>-672007.29</a:t>
                      </a:r>
                    </a:p>
                  </a:txBody>
                  <a:tcPr>
                    <a:lnT w="28575" cap="flat" cmpd="sng" algn="ctr">
                      <a:solidFill>
                        <a:schemeClr val="tx1"/>
                      </a:solidFill>
                      <a:prstDash val="solid"/>
                      <a:round/>
                      <a:headEnd type="none" w="med" len="med"/>
                      <a:tailEnd type="none" w="med" len="med"/>
                    </a:lnT>
                  </a:tcPr>
                </a:tc>
                <a:tc>
                  <a:txBody>
                    <a:bodyPr/>
                    <a:lstStyle/>
                    <a:p>
                      <a:pPr algn="r"/>
                      <a:r>
                        <a:rPr lang="en-US" sz="1900" dirty="0"/>
                        <a:t>-394498.18</a:t>
                      </a:r>
                    </a:p>
                  </a:txBody>
                  <a:tcPr>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71559163"/>
                  </a:ext>
                </a:extLst>
              </a:tr>
            </a:tbl>
          </a:graphicData>
        </a:graphic>
      </p:graphicFrame>
      <mc:AlternateContent xmlns:mc="http://schemas.openxmlformats.org/markup-compatibility/2006" xmlns:a14="http://schemas.microsoft.com/office/drawing/2010/main">
        <mc:Choice Requires="a14">
          <p:sp>
            <p:nvSpPr>
              <p:cNvPr id="6" name="Content Placeholder 2">
                <a:extLst>
                  <a:ext uri="{FF2B5EF4-FFF2-40B4-BE49-F238E27FC236}">
                    <a16:creationId xmlns:a16="http://schemas.microsoft.com/office/drawing/2014/main" id="{1CDB3079-972F-4285-B3BB-3B178C8E9A7A}"/>
                  </a:ext>
                </a:extLst>
              </p:cNvPr>
              <p:cNvSpPr txBox="1">
                <a:spLocks/>
              </p:cNvSpPr>
              <p:nvPr/>
            </p:nvSpPr>
            <p:spPr>
              <a:xfrm>
                <a:off x="8839200" y="3241724"/>
                <a:ext cx="3124200" cy="3463876"/>
              </a:xfrm>
              <a:prstGeom prst="rect">
                <a:avLst/>
              </a:prstGeom>
            </p:spPr>
            <p:txBody>
              <a:bodyPr vert="horz" lIns="54864" tIns="91440" rtlCol="0">
                <a:noAutofit/>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r>
                  <a:rPr lang="en-US" sz="2300" dirty="0"/>
                  <a:t>The expected value is </a:t>
                </a:r>
                <a14:m>
                  <m:oMath xmlns:m="http://schemas.openxmlformats.org/officeDocument/2006/math">
                    <m:r>
                      <a:rPr lang="en-US" sz="2300" b="0" i="1" smtClean="0">
                        <a:latin typeface="Cambria Math" panose="02040503050406030204" pitchFamily="18" charset="0"/>
                      </a:rPr>
                      <m:t>0.75</m:t>
                    </m:r>
                    <m:r>
                      <a:rPr lang="en-US" sz="2300" i="1">
                        <a:latin typeface="Cambria Math" panose="02040503050406030204" pitchFamily="18" charset="0"/>
                        <a:ea typeface="Cambria Math" panose="02040503050406030204" pitchFamily="18" charset="0"/>
                      </a:rPr>
                      <m:t>∙$18,109.22+0.25∙$−394,498.18=$</m:t>
                    </m:r>
                    <m:r>
                      <a:rPr lang="en-US" sz="2300" i="1" smtClean="0">
                        <a:latin typeface="Cambria Math" panose="02040503050406030204" pitchFamily="18" charset="0"/>
                        <a:ea typeface="Cambria Math" panose="02040503050406030204" pitchFamily="18" charset="0"/>
                      </a:rPr>
                      <m:t>−</m:t>
                    </m:r>
                    <m:r>
                      <a:rPr lang="en-US" sz="2300" i="1">
                        <a:latin typeface="Cambria Math" panose="02040503050406030204" pitchFamily="18" charset="0"/>
                        <a:ea typeface="Cambria Math" panose="02040503050406030204" pitchFamily="18" charset="0"/>
                      </a:rPr>
                      <m:t>85</m:t>
                    </m:r>
                    <m:r>
                      <a:rPr lang="en-US" sz="2300" b="0" i="1" smtClean="0">
                        <a:latin typeface="Cambria Math" panose="02040503050406030204" pitchFamily="18" charset="0"/>
                        <a:ea typeface="Cambria Math" panose="02040503050406030204" pitchFamily="18" charset="0"/>
                      </a:rPr>
                      <m:t>,</m:t>
                    </m:r>
                    <m:r>
                      <a:rPr lang="en-US" sz="2300" i="1">
                        <a:latin typeface="Cambria Math" panose="02040503050406030204" pitchFamily="18" charset="0"/>
                        <a:ea typeface="Cambria Math" panose="02040503050406030204" pitchFamily="18" charset="0"/>
                      </a:rPr>
                      <m:t>042.63</m:t>
                    </m:r>
                  </m:oMath>
                </a14:m>
                <a:endParaRPr lang="en-US" sz="2300" dirty="0">
                  <a:ea typeface="Cambria Math" panose="02040503050406030204" pitchFamily="18" charset="0"/>
                </a:endParaRPr>
              </a:p>
              <a:p>
                <a:r>
                  <a:rPr lang="en-US" sz="2300" dirty="0"/>
                  <a:t>This negative expected value means the project will likely lose money</a:t>
                </a:r>
              </a:p>
            </p:txBody>
          </p:sp>
        </mc:Choice>
        <mc:Fallback xmlns="">
          <p:sp>
            <p:nvSpPr>
              <p:cNvPr id="6" name="Content Placeholder 2">
                <a:extLst>
                  <a:ext uri="{FF2B5EF4-FFF2-40B4-BE49-F238E27FC236}">
                    <a16:creationId xmlns:a16="http://schemas.microsoft.com/office/drawing/2014/main" id="{1CDB3079-972F-4285-B3BB-3B178C8E9A7A}"/>
                  </a:ext>
                </a:extLst>
              </p:cNvPr>
              <p:cNvSpPr txBox="1">
                <a:spLocks noRot="1" noChangeAspect="1" noMove="1" noResize="1" noEditPoints="1" noAdjustHandles="1" noChangeArrowheads="1" noChangeShapeType="1" noTextEdit="1"/>
              </p:cNvSpPr>
              <p:nvPr/>
            </p:nvSpPr>
            <p:spPr>
              <a:xfrm>
                <a:off x="8839200" y="3241724"/>
                <a:ext cx="3124200" cy="3463876"/>
              </a:xfrm>
              <a:prstGeom prst="rect">
                <a:avLst/>
              </a:prstGeom>
              <a:blipFill>
                <a:blip r:embed="rId2"/>
                <a:stretch>
                  <a:fillRect b="-8627"/>
                </a:stretch>
              </a:blipFill>
            </p:spPr>
            <p:txBody>
              <a:bodyPr/>
              <a:lstStyle/>
              <a:p>
                <a:r>
                  <a:rPr lang="en-US">
                    <a:noFill/>
                  </a:rPr>
                  <a:t> </a:t>
                </a:r>
              </a:p>
            </p:txBody>
          </p:sp>
        </mc:Fallback>
      </mc:AlternateContent>
    </p:spTree>
    <p:extLst>
      <p:ext uri="{BB962C8B-B14F-4D97-AF65-F5344CB8AC3E}">
        <p14:creationId xmlns:p14="http://schemas.microsoft.com/office/powerpoint/2010/main" val="159177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10736</TotalTime>
  <Words>2858</Words>
  <Application>Microsoft Office PowerPoint</Application>
  <PresentationFormat>Widescreen</PresentationFormat>
  <Paragraphs>785</Paragraphs>
  <Slides>41</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41</vt:i4>
      </vt:variant>
    </vt:vector>
  </HeadingPairs>
  <TitlesOfParts>
    <vt:vector size="49" baseType="lpstr">
      <vt:lpstr>Arial</vt:lpstr>
      <vt:lpstr>Calibri</vt:lpstr>
      <vt:lpstr>Cambria Math</vt:lpstr>
      <vt:lpstr>Corbel</vt:lpstr>
      <vt:lpstr>Wingdings</vt:lpstr>
      <vt:lpstr>Wingdings 2</vt:lpstr>
      <vt:lpstr>Wingdings 3</vt:lpstr>
      <vt:lpstr>Module</vt:lpstr>
      <vt:lpstr>COMP 3100</vt:lpstr>
      <vt:lpstr>Last time</vt:lpstr>
      <vt:lpstr>Questions?</vt:lpstr>
      <vt:lpstr>Project 4</vt:lpstr>
      <vt:lpstr>Finishing Financial Planning</vt:lpstr>
      <vt:lpstr>Internal rate of return</vt:lpstr>
      <vt:lpstr>Expected value</vt:lpstr>
      <vt:lpstr>Simple example with uncertainty</vt:lpstr>
      <vt:lpstr>Complex example with uncertainty</vt:lpstr>
      <vt:lpstr>Probability trees</vt:lpstr>
      <vt:lpstr>Scheduling</vt:lpstr>
      <vt:lpstr>Scheduling</vt:lpstr>
      <vt:lpstr>People</vt:lpstr>
      <vt:lpstr>Details of tasks</vt:lpstr>
      <vt:lpstr>Task dependencies</vt:lpstr>
      <vt:lpstr>Personnel capabilities</vt:lpstr>
      <vt:lpstr>Simplifying assumptions</vt:lpstr>
      <vt:lpstr>Dependency example</vt:lpstr>
      <vt:lpstr>Another view of the same tasks</vt:lpstr>
      <vt:lpstr>Gantt charts</vt:lpstr>
      <vt:lpstr>Partial Gantt chart example</vt:lpstr>
      <vt:lpstr>Full Gantt chart</vt:lpstr>
      <vt:lpstr>Critical tasks</vt:lpstr>
      <vt:lpstr>Slack time</vt:lpstr>
      <vt:lpstr>Gantt tools</vt:lpstr>
      <vt:lpstr>Critical path methods</vt:lpstr>
      <vt:lpstr>More on critical path</vt:lpstr>
      <vt:lpstr>Nodes in a CPM graph</vt:lpstr>
      <vt:lpstr>Graph showing dependencies</vt:lpstr>
      <vt:lpstr>Earliest start and finish times</vt:lpstr>
      <vt:lpstr>Graph with earliest start and finish times</vt:lpstr>
      <vt:lpstr>Latest start and finish times</vt:lpstr>
      <vt:lpstr>Graph with all start and finish times</vt:lpstr>
      <vt:lpstr>Slack</vt:lpstr>
      <vt:lpstr>Final graph with slack</vt:lpstr>
      <vt:lpstr>Prioritization</vt:lpstr>
      <vt:lpstr>Final graph with slack and drag</vt:lpstr>
      <vt:lpstr>Quiz</vt:lpstr>
      <vt:lpstr>Upcoming</vt:lpstr>
      <vt:lpstr>Next time…</vt:lpstr>
      <vt:lpstr>Reminders</vt:lpstr>
    </vt:vector>
  </TitlesOfParts>
  <Company>Elizabethtown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CS121</dc:title>
  <dc:creator>your username</dc:creator>
  <cp:lastModifiedBy>Wittman, Barry</cp:lastModifiedBy>
  <cp:revision>911</cp:revision>
  <dcterms:created xsi:type="dcterms:W3CDTF">2009-08-24T20:26:10Z</dcterms:created>
  <dcterms:modified xsi:type="dcterms:W3CDTF">2024-11-13T20:08:18Z</dcterms:modified>
</cp:coreProperties>
</file>